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5" r:id="rId2"/>
  </p:sldMasterIdLst>
  <p:notesMasterIdLst>
    <p:notesMasterId r:id="rId88"/>
  </p:notesMasterIdLst>
  <p:handoutMasterIdLst>
    <p:handoutMasterId r:id="rId89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61" r:id="rId16"/>
    <p:sldId id="362" r:id="rId17"/>
    <p:sldId id="274" r:id="rId18"/>
    <p:sldId id="275" r:id="rId19"/>
    <p:sldId id="276" r:id="rId20"/>
    <p:sldId id="277" r:id="rId21"/>
    <p:sldId id="278" r:id="rId22"/>
    <p:sldId id="348" r:id="rId23"/>
    <p:sldId id="349" r:id="rId24"/>
    <p:sldId id="281" r:id="rId25"/>
    <p:sldId id="345" r:id="rId26"/>
    <p:sldId id="282" r:id="rId27"/>
    <p:sldId id="283" r:id="rId28"/>
    <p:sldId id="284" r:id="rId29"/>
    <p:sldId id="285" r:id="rId30"/>
    <p:sldId id="286" r:id="rId31"/>
    <p:sldId id="350" r:id="rId32"/>
    <p:sldId id="288" r:id="rId33"/>
    <p:sldId id="289" r:id="rId34"/>
    <p:sldId id="290" r:id="rId35"/>
    <p:sldId id="341" r:id="rId36"/>
    <p:sldId id="291" r:id="rId37"/>
    <p:sldId id="292" r:id="rId38"/>
    <p:sldId id="346" r:id="rId39"/>
    <p:sldId id="293" r:id="rId40"/>
    <p:sldId id="294" r:id="rId41"/>
    <p:sldId id="295" r:id="rId42"/>
    <p:sldId id="296" r:id="rId43"/>
    <p:sldId id="297" r:id="rId44"/>
    <p:sldId id="351" r:id="rId45"/>
    <p:sldId id="299" r:id="rId46"/>
    <p:sldId id="300" r:id="rId47"/>
    <p:sldId id="301" r:id="rId48"/>
    <p:sldId id="352" r:id="rId49"/>
    <p:sldId id="353" r:id="rId50"/>
    <p:sldId id="35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56" r:id="rId65"/>
    <p:sldId id="319" r:id="rId66"/>
    <p:sldId id="320" r:id="rId67"/>
    <p:sldId id="321" r:id="rId68"/>
    <p:sldId id="322" r:id="rId69"/>
    <p:sldId id="323" r:id="rId70"/>
    <p:sldId id="324" r:id="rId71"/>
    <p:sldId id="347" r:id="rId72"/>
    <p:sldId id="326" r:id="rId73"/>
    <p:sldId id="327" r:id="rId74"/>
    <p:sldId id="357" r:id="rId75"/>
    <p:sldId id="329" r:id="rId76"/>
    <p:sldId id="330" r:id="rId77"/>
    <p:sldId id="331" r:id="rId78"/>
    <p:sldId id="332" r:id="rId79"/>
    <p:sldId id="333" r:id="rId80"/>
    <p:sldId id="334" r:id="rId81"/>
    <p:sldId id="359" r:id="rId82"/>
    <p:sldId id="360" r:id="rId83"/>
    <p:sldId id="337" r:id="rId84"/>
    <p:sldId id="338" r:id="rId85"/>
    <p:sldId id="339" r:id="rId86"/>
    <p:sldId id="340" r:id="rId8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251" autoAdjust="0"/>
  </p:normalViewPr>
  <p:slideViewPr>
    <p:cSldViewPr>
      <p:cViewPr varScale="1">
        <p:scale>
          <a:sx n="70" d="100"/>
          <a:sy n="70" d="100"/>
        </p:scale>
        <p:origin x="8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80" y="102"/>
      </p:cViewPr>
      <p:guideLst>
        <p:guide orient="horz" pos="2932"/>
        <p:guide pos="2221"/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86DB9BA3-25E8-49FF-A70A-913178F585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674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1FB6AB21-86C4-4C18-96F1-AC32C5F8D0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1477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Two Hidden Slides</a:t>
            </a:r>
          </a:p>
          <a:p>
            <a:r>
              <a:rPr lang="en-US" altLang="en-US" dirty="0" smtClean="0"/>
              <a:t>#47 removed reference to prior</a:t>
            </a:r>
            <a:r>
              <a:rPr lang="en-US" altLang="en-US" baseline="0" dirty="0" smtClean="0"/>
              <a:t> software in speaker notes</a:t>
            </a:r>
            <a:endParaRPr lang="en-US" altLang="en-US" dirty="0" smtClean="0"/>
          </a:p>
        </p:txBody>
      </p:sp>
      <p:sp>
        <p:nvSpPr>
          <p:cNvPr id="95236" name="Slide Number Placeholder 4"/>
          <p:cNvSpPr txBox="1">
            <a:spLocks noGrp="1"/>
          </p:cNvSpPr>
          <p:nvPr/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 anchor="b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AF1C665-8CEC-4222-B238-8045C52C5F5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33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66DD45-F77F-4BE1-9AE4-8AE466B34B60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900" dirty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400" dirty="0"/>
              <a:t>Avoid listing the disability first and then the person. </a:t>
            </a:r>
          </a:p>
          <a:p>
            <a:pPr eaLnBrk="1" hangingPunct="1"/>
            <a:r>
              <a:rPr lang="en-US" altLang="en-US" sz="1400" dirty="0"/>
              <a:t>e.g. boy with autism vs . autistic boy</a:t>
            </a:r>
          </a:p>
          <a:p>
            <a:pPr eaLnBrk="1" hangingPunct="1"/>
            <a:r>
              <a:rPr lang="en-US" altLang="en-US" sz="1400" dirty="0"/>
              <a:t>People </a:t>
            </a:r>
            <a:r>
              <a:rPr lang="en-US" altLang="en-US" sz="1400" dirty="0" smtClean="0"/>
              <a:t>with disabilities want </a:t>
            </a:r>
            <a:r>
              <a:rPr lang="en-US" altLang="en-US" sz="1400" dirty="0"/>
              <a:t>to be seen as a person first with the physical challenge(s) they may have second</a:t>
            </a:r>
            <a:r>
              <a:rPr lang="en-US" altLang="en-US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1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76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7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92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4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E9AE915-0E78-4B93-B1BB-31D88AB883C6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85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C9A96DC-CAB0-4CF7-B76E-97736FFF3FEB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8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8028" lvl="1" indent="-178028">
              <a:spcBef>
                <a:spcPct val="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</a:pPr>
            <a:r>
              <a:rPr lang="en-US" altLang="en-US" sz="1900" dirty="0"/>
              <a:t>Elementary, junior or senior high school, college, university, or technical, trade, or mechanical school</a:t>
            </a:r>
          </a:p>
          <a:p>
            <a:pPr marL="178028" lvl="1" indent="-178028">
              <a:spcBef>
                <a:spcPct val="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</a:pPr>
            <a:r>
              <a:rPr lang="en-US" altLang="en-US" sz="1900" u="sng" dirty="0"/>
              <a:t>See Definition of a school</a:t>
            </a:r>
          </a:p>
          <a:p>
            <a:pPr marL="827143" lvl="2" indent="-354490">
              <a:spcBef>
                <a:spcPct val="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1900" dirty="0"/>
              <a:t>Pub 17, Chapter 3 Personal Exemptions and Dependents page 28</a:t>
            </a:r>
          </a:p>
          <a:p>
            <a:pPr marL="827143" lvl="2" indent="-354490">
              <a:spcBef>
                <a:spcPct val="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1900" i="1" dirty="0"/>
              <a:t>School defined </a:t>
            </a:r>
            <a:r>
              <a:rPr lang="en-US" altLang="en-US" sz="1900" dirty="0"/>
              <a:t>and </a:t>
            </a:r>
          </a:p>
          <a:p>
            <a:pPr marL="827143" lvl="2" indent="-354490">
              <a:spcBef>
                <a:spcPct val="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1900" i="1" dirty="0"/>
              <a:t>Vocational high school students (co-op jobs in private industry…..)</a:t>
            </a:r>
            <a:endParaRPr lang="en-US" altLang="en-US" sz="1900" u="sng" dirty="0"/>
          </a:p>
          <a:p>
            <a:endParaRPr lang="en-US" alt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D65D3D-7F02-414C-BCD2-0B5F48471A37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7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 anchor="b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68ADB44-A85A-4F84-9F46-2BA03319DE5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900" dirty="0"/>
              <a:t>As discussed in previous lesson – </a:t>
            </a:r>
          </a:p>
          <a:p>
            <a:r>
              <a:rPr lang="en-US" altLang="en-US" sz="2900" dirty="0"/>
              <a:t>The correct filing status can impact many areas of the return</a:t>
            </a:r>
          </a:p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96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54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35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922A18C-EECE-45F6-9558-A6C2CADFC74A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900" dirty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sz="1700" b="1" dirty="0"/>
              <a:t>Gross income defined. </a:t>
            </a:r>
            <a:r>
              <a:rPr lang="en-US" altLang="en-US" sz="1700" dirty="0"/>
              <a:t>Gross income is all income in the form of money, property, and services that is not exempt from tax.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58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 anchor="b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3983225-5AFA-462E-A2CE-0222E02148D1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dirty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TaxSlayer reports that they currently do not support the 2120</a:t>
            </a:r>
            <a:r>
              <a:rPr lang="en-US" sz="1900" dirty="0" smtClean="0"/>
              <a:t>. There </a:t>
            </a:r>
            <a:r>
              <a:rPr lang="en-US" sz="1900" dirty="0"/>
              <a:t>is a question about it in the Filing Status wizard, but it is not functional.</a:t>
            </a:r>
          </a:p>
          <a:p>
            <a:r>
              <a:rPr lang="en-US" altLang="en-US" sz="1900" b="1" u="sng" dirty="0"/>
              <a:t>Purpose of Form</a:t>
            </a:r>
          </a:p>
          <a:p>
            <a:pPr marL="887867" lvl="1" indent="-298691">
              <a:spcBef>
                <a:spcPts val="1241"/>
              </a:spcBef>
              <a:buClr>
                <a:srgbClr val="F79646">
                  <a:lumMod val="50000"/>
                </a:srgbClr>
              </a:buClr>
              <a:buFont typeface="Calibri" panose="020F0502020204030204" pitchFamily="34" charset="0"/>
              <a:buChar char="−"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</a:t>
            </a:r>
            <a:r>
              <a:rPr lang="en-US" altLang="en-US" sz="2100" u="sng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other eligible person who paid over 10% of the support of your qualifying relative whom you are claiming as a dependent AND</a:t>
            </a:r>
          </a:p>
          <a:p>
            <a:pPr marL="887867" lvl="1" indent="-298691">
              <a:spcBef>
                <a:spcPts val="1241"/>
              </a:spcBef>
              <a:buClr>
                <a:srgbClr val="F79646">
                  <a:lumMod val="50000"/>
                </a:srgbClr>
              </a:buClr>
              <a:buFont typeface="Calibri" panose="020F0502020204030204" pitchFamily="34" charset="0"/>
              <a:buChar char="−"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Indicate that you have a signed statement from each other eligible person waiving his or her right to claim that person as a dependent</a:t>
            </a:r>
          </a:p>
          <a:p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80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51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NOTICE: Rule 2 and 3 are voluntary. If both parents agree, the IRS doesn’t care which parent claims the child—so long as the claiming parent had custody </a:t>
            </a:r>
            <a:r>
              <a:rPr lang="en-US" altLang="en-US" u="sng" dirty="0" smtClean="0"/>
              <a:t>more than six months</a:t>
            </a:r>
          </a:p>
          <a:p>
            <a:pPr marL="177245" indent="-17724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dirty="0" smtClean="0"/>
              <a:t>When parents are divorced or separated</a:t>
            </a:r>
          </a:p>
          <a:p>
            <a:pPr marL="649898" lvl="1" indent="-177245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Only one taxpayer can actually treat the child as a qualifying child. </a:t>
            </a:r>
          </a:p>
          <a:p>
            <a:pPr marL="1122552" lvl="2" indent="-17724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O</a:t>
            </a:r>
            <a:r>
              <a:rPr lang="en-US" altLang="en-US" dirty="0" smtClean="0"/>
              <a:t>nly that person can use the child as a qualifying child to take all of the following tax benefits (provided the person is eligible for each benefit).</a:t>
            </a:r>
          </a:p>
          <a:p>
            <a:pPr marL="1595205" lvl="3" indent="-17724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/>
              <a:t>The exemption for the child.</a:t>
            </a:r>
          </a:p>
          <a:p>
            <a:pPr marL="1595205" lvl="3" indent="-17724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/>
              <a:t>The child tax credit.</a:t>
            </a:r>
          </a:p>
          <a:p>
            <a:pPr marL="1595205" lvl="3" indent="-17724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/>
              <a:t>Head of household filing status.</a:t>
            </a:r>
          </a:p>
          <a:p>
            <a:pPr marL="1595205" lvl="3" indent="-17724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/>
              <a:t>The credit for child and dependent care expenses.</a:t>
            </a:r>
          </a:p>
          <a:p>
            <a:pPr marL="1595205" lvl="3" indent="-17724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/>
              <a:t>The exclusion for dependent care benefits</a:t>
            </a:r>
          </a:p>
          <a:p>
            <a:pPr marL="1595205" lvl="3" indent="-17724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/>
              <a:t>The EIC</a:t>
            </a:r>
          </a:p>
          <a:p>
            <a:pPr marL="649898" lvl="1" indent="-177245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The other person cannot take any of these benefits based on this qualifying child. In other words, the two taxpayers cannot agree to divide these tax benefits between each other.</a:t>
            </a:r>
          </a:p>
          <a:p>
            <a:pPr lvl="1"/>
            <a:endParaRPr lang="en-US" alt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C8C9D41-5855-4647-A527-A966075D433F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02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500" dirty="0"/>
              <a:t>Go in order and stop as soon as a rule is satisfied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61BAB4B-2B8A-4E28-926C-A35F01E38D31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9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94A94E5-04D4-4A82-9EBE-D96AEA17ABEC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9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0591" y="4567815"/>
            <a:ext cx="5058941" cy="368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2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71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dirty="0"/>
              <a:t>Divorce decree must give the noncustodial parent the right to claim the child’s exemption without any conditions, such as payment of support.</a:t>
            </a:r>
          </a:p>
          <a:p>
            <a:r>
              <a:rPr lang="en-US" altLang="en-US" sz="1400" dirty="0"/>
              <a:t>Special rules apply if decree is dated before 1984.</a:t>
            </a:r>
          </a:p>
          <a:p>
            <a:endParaRPr lang="en-US" altLang="en-US" sz="1400" dirty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1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04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82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92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29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100" dirty="0"/>
              <a:t>See “Qualifying Child of More than One Person, lower left box.</a:t>
            </a:r>
          </a:p>
          <a:p>
            <a:r>
              <a:rPr lang="en-US" altLang="en-US" sz="2100" dirty="0"/>
              <a:t>Mary could claim dependency only if the parent declined, and her AGI exceeded that of the parent.</a:t>
            </a:r>
          </a:p>
          <a:p>
            <a:r>
              <a:rPr lang="en-US" altLang="en-US" sz="2100" dirty="0"/>
              <a:t>See Example #2 on page 31 of Pub 17.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71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9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50CE68D-BB3A-47B8-B05E-49A6F72C20D8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9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100" dirty="0"/>
              <a:t>See Worksheet 3-1, </a:t>
            </a:r>
            <a:r>
              <a:rPr lang="en-US" altLang="en-US" sz="2100" dirty="0">
                <a:solidFill>
                  <a:srgbClr val="FF0000"/>
                </a:solidFill>
              </a:rPr>
              <a:t>page 30</a:t>
            </a:r>
            <a:r>
              <a:rPr lang="en-US" altLang="en-US" sz="2100" dirty="0"/>
              <a:t> in Pub 17 (Worksheet for Determining Support).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Community income (e.g. community property states) is split and provided by each spouse 50/50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60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D7D0B21-1D9E-4309-88C4-FC3E6419AA86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9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1" y="4560571"/>
            <a:ext cx="585216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4490" indent="-35449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100" dirty="0"/>
              <a:t>Pub 4012 C-8, Table 3: Children of Divorced or Separated Parents or Parents Who Live Apart.</a:t>
            </a:r>
          </a:p>
          <a:p>
            <a:pPr marL="354490" indent="-35449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100" dirty="0"/>
              <a:t>See footnote 2 with mention of Form 8332.</a:t>
            </a:r>
          </a:p>
          <a:p>
            <a:pPr marL="354490" indent="-35449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100" dirty="0"/>
              <a:t>Form 8332 is also mentioned in the following footnotes:</a:t>
            </a:r>
          </a:p>
          <a:p>
            <a:pPr marL="827143" lvl="1" indent="-35449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100" b="1" dirty="0"/>
              <a:t>Release of exemption revoked</a:t>
            </a:r>
          </a:p>
          <a:p>
            <a:pPr marL="827143" lvl="1" indent="-35449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100" b="1" dirty="0"/>
              <a:t>Other decrees or agreements that do not meet step 4</a:t>
            </a:r>
            <a:endParaRPr lang="en-US" altLang="en-US" sz="2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97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en-US" sz="19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Screen Saver:</a:t>
            </a:r>
          </a:p>
          <a:p>
            <a:pPr lvl="0"/>
            <a:r>
              <a:rPr lang="en-US" altLang="en-US" sz="19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TaxSlayer reports that they have the ability to upload a PDF of the 8332.</a:t>
            </a:r>
          </a:p>
          <a:p>
            <a:pPr lvl="0"/>
            <a:r>
              <a:rPr lang="en-US" altLang="en-US" sz="19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TS already supports the use of the 8332, and it currently generates the 8453 in Production and NOT in Practice Lab.</a:t>
            </a:r>
          </a:p>
          <a:p>
            <a:pPr lvl="0"/>
            <a:r>
              <a:rPr lang="en-US" altLang="en-US" sz="19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 agree that we need to wait for Form 8332 to be available and to include how to access Form 8332</a:t>
            </a:r>
            <a:r>
              <a:rPr lang="en-US" altLang="en-US" sz="19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That </a:t>
            </a:r>
            <a:r>
              <a:rPr lang="en-US" altLang="en-US" sz="19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NOT currently available.</a:t>
            </a:r>
          </a:p>
          <a:p>
            <a:pPr lvl="0"/>
            <a:endParaRPr lang="en-US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9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Add slide with screen shots of how to access Form 8332 once those pictures are available</a:t>
            </a:r>
            <a:r>
              <a:rPr lang="en-US" sz="19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That </a:t>
            </a:r>
            <a:r>
              <a:rPr lang="en-US" sz="19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will probably result in the alteration of this slide.</a:t>
            </a:r>
          </a:p>
          <a:p>
            <a:pPr lvl="0"/>
            <a:r>
              <a:rPr lang="en-US" sz="19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Ellen</a:t>
            </a:r>
          </a:p>
          <a:p>
            <a:pPr lvl="0"/>
            <a:endParaRPr lang="en-US" sz="19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65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B7D6E8-D310-4965-9E05-E6276061274B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900" dirty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5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DA1086-444F-43C5-9B5E-6031A78FC704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900" dirty="0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7" tIns="48318" rIns="96637" bIns="48318" anchor="b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83335F4-B0F9-4B25-A6DE-79F8CEA342A6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dirty="0"/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100" dirty="0"/>
              <a:t>Pub 17 – Page 36, Multiple Support Agreement, referencing Form 2120.</a:t>
            </a:r>
          </a:p>
          <a:p>
            <a:pPr eaLnBrk="1" hangingPunct="1"/>
            <a:endParaRPr lang="en-US" altLang="en-US" sz="2100" u="sng" dirty="0"/>
          </a:p>
          <a:p>
            <a:pPr eaLnBrk="1" hangingPunct="1"/>
            <a:r>
              <a:rPr lang="en-US" altLang="en-US" sz="2100" u="sng" dirty="0"/>
              <a:t>Form </a:t>
            </a:r>
            <a:r>
              <a:rPr lang="en-US" altLang="en-US" sz="2100" u="sng" dirty="0" smtClean="0"/>
              <a:t>2120</a:t>
            </a:r>
            <a:r>
              <a:rPr lang="en-US" altLang="en-US" sz="2100" dirty="0" smtClean="0"/>
              <a:t> is </a:t>
            </a:r>
            <a:r>
              <a:rPr lang="en-US" altLang="en-US" sz="2100" dirty="0"/>
              <a:t>required and says the following: </a:t>
            </a:r>
          </a:p>
          <a:p>
            <a:pPr eaLnBrk="1" hangingPunct="1"/>
            <a:r>
              <a:rPr lang="en-US" altLang="en-US" sz="2100" i="1" dirty="0"/>
              <a:t>	It is used to determine who paid over 10% of the support of your qualifying relative whom you are claiming as a dependent</a:t>
            </a:r>
            <a:r>
              <a:rPr lang="en-US" altLang="en-US" sz="2100" i="1" dirty="0" smtClean="0"/>
              <a:t>. Each </a:t>
            </a:r>
            <a:r>
              <a:rPr lang="en-US" altLang="en-US" sz="2100" i="1" dirty="0"/>
              <a:t>statement must be signed. If there are more than 4 other eligible persons, attach a statement to your return with the required information.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The “several people together” cannot include the dependent.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25958" name="Footer Placeholder 4"/>
          <p:cNvSpPr txBox="1">
            <a:spLocks noGrp="1"/>
          </p:cNvSpPr>
          <p:nvPr/>
        </p:nvSpPr>
        <p:spPr bwMode="auto">
          <a:xfrm>
            <a:off x="0" y="9119350"/>
            <a:ext cx="3170249" cy="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7" tIns="48318" rIns="96637" bIns="48318" anchor="b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06exemptions2008x2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2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7" tIns="48318" rIns="96637" bIns="48318" anchor="b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051F2C-4F51-4E37-A1C8-B6FF5CAF4119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777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9F513D5-6BB0-4EB3-8D10-CF89F8269424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9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Let them read the problems and think about them</a:t>
            </a:r>
            <a:r>
              <a:rPr lang="en-US" altLang="en-US" sz="2200" dirty="0" smtClean="0"/>
              <a:t>. Then </a:t>
            </a:r>
            <a:r>
              <a:rPr lang="en-US" altLang="en-US" sz="2200" dirty="0"/>
              <a:t>go through them one at a time.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Table 2, step 2 – also note in right hand column.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(Use Table on Dependency Exemption for Qualifying Relatives to answer – C-5.)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Step 1, No – Not a qualifying child; Step 2, Yes – an uncle; Step 4, Yes - a citizen; Step 5, yes – income less than $3700; and passes all other tests.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Relatives who do not have to live with you – Pub 17, pg. 32.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92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4F5734-3F65-4D80-AF37-FEA64E208339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900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4490" indent="-354490">
              <a:buFont typeface="Arial" panose="020B0604020202020204" pitchFamily="34" charset="0"/>
              <a:buChar char="•"/>
            </a:pPr>
            <a:r>
              <a:rPr lang="en-US" altLang="en-US" sz="2500" dirty="0"/>
              <a:t>Table 2, step 2.</a:t>
            </a:r>
          </a:p>
          <a:p>
            <a:pPr marL="354490" indent="-354490">
              <a:buFont typeface="Arial" panose="020B0604020202020204" pitchFamily="34" charset="0"/>
              <a:buChar char="•"/>
            </a:pPr>
            <a:r>
              <a:rPr lang="en-US" altLang="en-US" sz="2500" dirty="0"/>
              <a:t>Applicable In-Laws: Pub 17 – page 33</a:t>
            </a:r>
          </a:p>
          <a:p>
            <a:pPr marL="354490" indent="-354490">
              <a:buFont typeface="Arial" panose="020B0604020202020204" pitchFamily="34" charset="0"/>
              <a:buChar char="•"/>
            </a:pPr>
            <a:r>
              <a:rPr lang="en-US" altLang="en-US" sz="2500" dirty="0"/>
              <a:t>Found by looking up “Qualifying Relative” starting on page 22.</a:t>
            </a:r>
          </a:p>
          <a:p>
            <a:pPr marL="354490" indent="-354490">
              <a:buFont typeface="Arial" panose="020B0604020202020204" pitchFamily="34" charset="0"/>
              <a:buChar char="•"/>
            </a:pPr>
            <a:r>
              <a:rPr lang="en-US" altLang="en-US" sz="2500" dirty="0"/>
              <a:t>In-law relationships are limited to parents, children or siblings.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27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2210959-619F-4984-8D45-22125A52C623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9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500" dirty="0"/>
              <a:t>Table 2, Step 2.</a:t>
            </a:r>
          </a:p>
          <a:p>
            <a:pPr eaLnBrk="1" hangingPunct="1"/>
            <a:endParaRPr lang="en-US" altLang="en-US" sz="2500" dirty="0"/>
          </a:p>
          <a:p>
            <a:pPr eaLnBrk="1" hangingPunct="1"/>
            <a:r>
              <a:rPr lang="en-US" altLang="en-US" sz="2500" dirty="0"/>
              <a:t>The most distant non-resident qualifying person is the child of a brother or sister, i.e., a niece or nephew.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638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4E3D55E-2E08-4635-A3D9-1E8F097E4B94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900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500" dirty="0"/>
              <a:t>Table 2 – Step 5.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156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7" tIns="48318" rIns="96637" bIns="48318" anchor="b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1C02B14-713C-4EFF-98A6-E47703388B64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500" dirty="0"/>
              <a:t>Walk through Table 2.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960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EED34FD-75B2-4F95-9BAC-309120BAD2DB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900" dirty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500" dirty="0"/>
              <a:t>Walk through Table 2</a:t>
            </a:r>
            <a:r>
              <a:rPr lang="en-US" altLang="en-US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364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608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4BFB7A6-8BAE-4684-BDC8-D758D64205E6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900" dirty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400" dirty="0"/>
              <a:t>Identifies where one can find CTC, CDC, and EIC in TaxSlayer.</a:t>
            </a:r>
          </a:p>
          <a:p>
            <a:pPr eaLnBrk="1" hangingPunct="1"/>
            <a:endParaRPr lang="en-US" alt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0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dirty="0"/>
              <a:t>Note the check </a:t>
            </a:r>
            <a:r>
              <a:rPr lang="en-US" altLang="en-US" sz="1400" dirty="0" smtClean="0"/>
              <a:t>box is </a:t>
            </a:r>
            <a:r>
              <a:rPr lang="en-US" altLang="en-US" sz="1400" dirty="0"/>
              <a:t>to </a:t>
            </a:r>
            <a:r>
              <a:rPr lang="en-US" altLang="en-US" sz="1400" u="sng" dirty="0"/>
              <a:t>NOT CLAIM the dependent for EIC purposes.</a:t>
            </a:r>
          </a:p>
          <a:p>
            <a:pPr lvl="1"/>
            <a:r>
              <a:rPr lang="en-US" altLang="en-US" sz="1400" dirty="0"/>
              <a:t>This conflicts with Pub 4491 Tab 30-5 which says List children from youngest to oldest in the software AND </a:t>
            </a:r>
            <a:r>
              <a:rPr lang="en-US" altLang="en-US" sz="1400" b="1" i="1" dirty="0"/>
              <a:t>check the EIC box</a:t>
            </a:r>
            <a:r>
              <a:rPr lang="en-US" altLang="en-US" sz="1400" b="1" i="1" dirty="0" smtClean="0"/>
              <a:t>. </a:t>
            </a:r>
            <a:endParaRPr lang="en-US" altLang="en-US" sz="1400" b="1" i="1" dirty="0"/>
          </a:p>
          <a:p>
            <a:pPr lvl="2"/>
            <a:r>
              <a:rPr lang="en-US" altLang="en-US" sz="1400" b="1" dirty="0"/>
              <a:t>Pub </a:t>
            </a:r>
            <a:r>
              <a:rPr lang="en-US" altLang="en-US" sz="1400" b="1" dirty="0" smtClean="0"/>
              <a:t>4491 should </a:t>
            </a:r>
            <a:r>
              <a:rPr lang="en-US" altLang="en-US" sz="1400" b="1" dirty="0"/>
              <a:t>say check the EIC box if the taxpayer does not qualify for EIC.</a:t>
            </a:r>
            <a:endParaRPr lang="en-US" altLang="en-US" sz="1400" dirty="0"/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987" indent="-2953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519" indent="-2363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4127" indent="-2363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6732" indent="-2363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9340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1948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4555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7163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 smtClean="0"/>
          </a:p>
        </p:txBody>
      </p:sp>
      <p:sp>
        <p:nvSpPr>
          <p:cNvPr id="839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987" indent="-2953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519" indent="-2363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4127" indent="-2363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6732" indent="-2363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9340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1948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4555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7163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 smtClean="0"/>
          </a:p>
        </p:txBody>
      </p:sp>
      <p:sp>
        <p:nvSpPr>
          <p:cNvPr id="8397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987" indent="-2953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519" indent="-2363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4127" indent="-2363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6732" indent="-2363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9340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1948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4555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7163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937272B-B323-482B-9017-28EB69B0DB1A}" type="slidenum">
              <a:rPr lang="en-US" altLang="en-US" smtClean="0"/>
              <a:pPr/>
              <a:t>48</a:t>
            </a:fld>
            <a:endParaRPr lang="en-US" altLang="en-US" dirty="0" smtClean="0"/>
          </a:p>
        </p:txBody>
      </p:sp>
      <p:sp>
        <p:nvSpPr>
          <p:cNvPr id="83975" name="Footer Placeholder 8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987" indent="-2953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519" indent="-2363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4127" indent="-2363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6732" indent="-2363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9340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1948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4555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7163" indent="-2363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8614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EC7B575-25C3-4294-A0ED-7695FEB15D85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900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There is no support test for EIC for a qualifying child, but there is a support test to be claimed as a dependent.</a:t>
            </a:r>
          </a:p>
          <a:p>
            <a:pPr eaLnBrk="1" hangingPunct="1"/>
            <a:endParaRPr lang="en-US" altLang="en-US" sz="2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790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/>
              <a:t>How many use a chart for single or MFJ?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0F7C163-3D13-4B26-A3A9-1964BAB74084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731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846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900" dirty="0"/>
              <a:t>Covers eight tax benefits. Does not cover student loans.</a:t>
            </a:r>
          </a:p>
          <a:p>
            <a:endParaRPr lang="en-US" altLang="en-US" sz="1900" dirty="0"/>
          </a:p>
          <a:p>
            <a:r>
              <a:rPr lang="en-US" altLang="en-US" sz="1900" dirty="0"/>
              <a:t>Charts tell if you have a qualifying child, but there are also OTHER REQUIREMENTS.</a:t>
            </a:r>
          </a:p>
          <a:p>
            <a:r>
              <a:rPr lang="en-US" altLang="en-US" sz="1900" dirty="0"/>
              <a:t>Taxpayer is referred to as “you.” Child or other person is referred to as “him” or “her.”</a:t>
            </a:r>
          </a:p>
          <a:p>
            <a:endParaRPr lang="en-US" altLang="en-US" dirty="0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D1FF7C0-A202-4536-BAFC-0356C7F33504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037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900" dirty="0"/>
              <a:t>If taxpayer is filing MFJ, questions refer to </a:t>
            </a:r>
            <a:r>
              <a:rPr lang="en-US" altLang="en-US" sz="1900" u="sng" dirty="0"/>
              <a:t>either</a:t>
            </a:r>
            <a:r>
              <a:rPr lang="en-US" altLang="en-US" sz="1900" dirty="0"/>
              <a:t> the taxpayer or the spouse.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8BCFB17-7ADF-448A-95C4-5D77FC4380B3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07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848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881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689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165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632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8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317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976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590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577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812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241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501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932ABFE-C517-475F-B476-8752075097B1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656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590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045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2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6AA57D4-5FF7-4B24-B11B-D927CBE5FDB1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900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500" dirty="0"/>
              <a:t>If Single – Step 1 = No, go to Step 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414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456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677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327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960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102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6282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67437FE-EF37-4553-B975-3D8DCB455032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0038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3040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775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6589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ADF063C-42E8-4872-AD71-F5F4D673E220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en-US" sz="1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947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8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3F05295-2467-49F9-B47A-F5C0EC590BD1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900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500" dirty="0"/>
              <a:t>Bullet 2 says </a:t>
            </a:r>
            <a:r>
              <a:rPr lang="en-US" altLang="en-US" sz="2500" b="1" dirty="0"/>
              <a:t>IF</a:t>
            </a:r>
            <a:r>
              <a:rPr lang="en-US" altLang="en-US" sz="2500" dirty="0"/>
              <a:t> and does not give an option.</a:t>
            </a:r>
          </a:p>
          <a:p>
            <a:pPr eaLnBrk="1" hangingPunct="1"/>
            <a:r>
              <a:rPr lang="en-US" altLang="en-US" sz="2500" dirty="0"/>
              <a:t>This applies separately to each spouse. If one spouse can be claimed as a dependent, return cannot include his/her personal exemption, but it can include the exemption for the other spouse.</a:t>
            </a:r>
          </a:p>
          <a:p>
            <a:pPr eaLnBrk="1" hangingPunct="1"/>
            <a:endParaRPr lang="en-US" alt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6635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621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8E582A6-BFF1-4A36-8F1E-3042802A2B2E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 sz="1900" dirty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900" dirty="0"/>
              <a:t>Step through showing how the data will be used.</a:t>
            </a:r>
          </a:p>
          <a:p>
            <a:pPr eaLnBrk="1" hangingPunct="1"/>
            <a:r>
              <a:rPr lang="en-US" altLang="en-US" sz="1900" dirty="0"/>
              <a:t>Go to Pub 4012, page G-8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1464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8371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178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925EC7-F252-42C5-9D69-F1E65ED39B3D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en-US" sz="1900" dirty="0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7" tIns="48318" rIns="96637" bIns="48318" anchor="b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A1EBFB-DB2A-47D9-B075-1E90DB4F5131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en-US" dirty="0"/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71014" name="Footer Placeholder 4"/>
          <p:cNvSpPr txBox="1">
            <a:spLocks noGrp="1"/>
          </p:cNvSpPr>
          <p:nvPr/>
        </p:nvSpPr>
        <p:spPr bwMode="auto">
          <a:xfrm>
            <a:off x="0" y="9119350"/>
            <a:ext cx="3170249" cy="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7" tIns="48318" rIns="96637" bIns="48318" anchor="b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06exemptions2008x2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0421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870253A-34DE-4DEE-9BD6-6EEC22CAA9C0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US" altLang="en-US" sz="1900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900" dirty="0"/>
              <a:t>Explain that this is probably the hardest thing in doing taxes, but there is lots of help available in materials as well as other Volunteers.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4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11" y="9119350"/>
            <a:ext cx="3170249" cy="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9" tIns="46979" rIns="93959" bIns="46979"/>
          <a:lstStyle>
            <a:lvl1pPr>
              <a:spcBef>
                <a:spcPct val="30000"/>
              </a:spcBef>
              <a:buClr>
                <a:srgbClr val="C00000"/>
              </a:buClr>
              <a:buFont typeface="Calibri" pitchFamily="34" charset="0"/>
              <a:buChar char="●"/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3974" indent="-300524">
              <a:spcBef>
                <a:spcPct val="30000"/>
              </a:spcBef>
              <a:buClr>
                <a:srgbClr val="006666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994" indent="-240092"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®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44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894" indent="-240092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44279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14663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85047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5432" indent="-240092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F7CB9A1-0255-437D-A8C8-48F2F358A930}" type="slidenum">
              <a:rPr lang="en-US" altLang="en-US" sz="190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900" dirty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700" dirty="0"/>
              <a:t>If remarried and divorced before Dec 31, cannot file MFJ</a:t>
            </a:r>
            <a:endParaRPr lang="en-US" altLang="en-US" sz="17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1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3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5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3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6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238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9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5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00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33600"/>
            <a:ext cx="386715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6715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5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147888"/>
            <a:ext cx="386873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971799"/>
            <a:ext cx="3868737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47888"/>
            <a:ext cx="38877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788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3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" y="4114800"/>
            <a:ext cx="78867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" y="2141538"/>
            <a:ext cx="78867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" y="4124158"/>
            <a:ext cx="78867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09600" y="2141661"/>
            <a:ext cx="78867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648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7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5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3D60A2E4-3C3E-4B32-89A1-4AF0D9CE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2842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33600"/>
            <a:ext cx="78867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50000"/>
          </a:schemeClr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orient="horz" pos="10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504" y="21336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67202F"/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7.wdp"/><Relationship Id="rId5" Type="http://schemas.openxmlformats.org/officeDocument/2006/relationships/image" Target="../media/image21.jpeg"/><Relationship Id="rId4" Type="http://schemas.microsoft.com/office/2007/relationships/hdphoto" Target="../media/hdphoto6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7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9.wdp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cid:image005.png@01CEAD7B.7EC49C40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cid:image005.png@01CEAD7B.7EC49C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Exemptions</a:t>
            </a:r>
          </a:p>
        </p:txBody>
      </p:sp>
      <p:sp>
        <p:nvSpPr>
          <p:cNvPr id="10243" name="Subtitle 9"/>
          <p:cNvSpPr>
            <a:spLocks noGrp="1"/>
          </p:cNvSpPr>
          <p:nvPr>
            <p:ph type="subTitle" idx="1"/>
          </p:nvPr>
        </p:nvSpPr>
        <p:spPr bwMode="white">
          <a:xfrm>
            <a:off x="539750" y="4005263"/>
            <a:ext cx="8604250" cy="16129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</a:rPr>
              <a:t>Pub 4012 – Tab C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</a:rPr>
              <a:t>Pub 4491 – Part 2 – Lessons 6 and 7</a:t>
            </a:r>
          </a:p>
          <a:p>
            <a:pPr eaLnBrk="1" hangingPunct="1"/>
            <a:endParaRPr lang="en-US" alt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68263"/>
            <a:ext cx="7391400" cy="1074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Personal Exemptions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9462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896E701-CB38-4CD9-98AC-8E9659F8836A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10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524000" y="2373313"/>
            <a:ext cx="233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atin typeface="+mn-lt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953000" y="3948113"/>
            <a:ext cx="2576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3600" b="1" dirty="0">
                <a:latin typeface="Calibri" pitchFamily="34" charset="0"/>
              </a:rPr>
              <a:t>Comments…</a:t>
            </a:r>
          </a:p>
        </p:txBody>
      </p:sp>
    </p:spTree>
    <p:extLst>
      <p:ext uri="{BB962C8B-B14F-4D97-AF65-F5344CB8AC3E}">
        <p14:creationId xmlns:p14="http://schemas.microsoft.com/office/powerpoint/2010/main" val="415531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ctr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Dependent Exemptions</a:t>
            </a:r>
          </a:p>
        </p:txBody>
      </p:sp>
    </p:spTree>
    <p:extLst>
      <p:ext uri="{BB962C8B-B14F-4D97-AF65-F5344CB8AC3E}">
        <p14:creationId xmlns:p14="http://schemas.microsoft.com/office/powerpoint/2010/main" val="59807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Dependent Exemption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215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2D6B89B-2471-4094-AE95-133E0A42A8E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Person other than taxpayer or spouse who entitles taxpayer to exemption: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Qualifying child </a:t>
            </a:r>
            <a:r>
              <a:rPr lang="en-US" altLang="en-US" dirty="0" smtClean="0"/>
              <a:t>(which also includes adult with disability)</a:t>
            </a:r>
          </a:p>
          <a:p>
            <a:pPr lvl="1"/>
            <a:r>
              <a:rPr lang="en-US" altLang="en-US" dirty="0" smtClean="0"/>
              <a:t>	OR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</a:rPr>
              <a:t>Qualifying relative </a:t>
            </a:r>
            <a:r>
              <a:rPr lang="en-US" altLang="en-US" dirty="0" smtClean="0"/>
              <a:t>(which also includes qualifying non-relatives)</a:t>
            </a:r>
            <a:endParaRPr lang="en-US" altLang="en-US" dirty="0" smtClean="0"/>
          </a:p>
        </p:txBody>
      </p:sp>
      <p:pic>
        <p:nvPicPr>
          <p:cNvPr id="21508" name="Picture 4" descr="C:\Users\Steve\AppData\Local\Microsoft\Windows\Temporary Internet Files\Content.Word\Dogs and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32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658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Intake and Interview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4267200"/>
            <a:ext cx="7620000" cy="1828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 smtClean="0"/>
              <a:t>Ask: Is </a:t>
            </a:r>
            <a:r>
              <a:rPr lang="en-US" u="sng" dirty="0" smtClean="0"/>
              <a:t>everyone</a:t>
            </a:r>
            <a:r>
              <a:rPr lang="en-US" dirty="0" smtClean="0"/>
              <a:t> listed who lived with you or whom you supported?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 smtClean="0"/>
              <a:t>As necessary, get answers to questions in grey boxes and record them on the form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22534" name="Slide Number Placehold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8FEC5F9-60C0-4BC2-873F-80CE09B28A7E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13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pic>
        <p:nvPicPr>
          <p:cNvPr id="22532" name="Picture 6" descr="C:\Users\McHugh\AppData\Local\Microsoft\Windows\Temporary Internet Files\Content.IE5\FD9GFCA2\MC9003325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763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6" y="1828800"/>
            <a:ext cx="8113014" cy="19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>
                    <a:lumMod val="95000"/>
                  </a:schemeClr>
                </a:solidFill>
              </a:rPr>
              <a:t>Dependency Exemption Rules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961FB359-1E8E-464E-AD79-31CE66C66188}" type="slidenum">
              <a:rPr lang="en-US" altLang="en-US" smtClean="0">
                <a:solidFill>
                  <a:srgbClr val="474B78"/>
                </a:solidFill>
                <a:latin typeface="Calibri" pitchFamily="34" charset="0"/>
              </a:rPr>
              <a:pPr/>
              <a:t>14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200" smtClean="0"/>
              <a:t>Turn to Pub 4012 page C-3</a:t>
            </a:r>
          </a:p>
          <a:p>
            <a:r>
              <a:rPr lang="en-US" sz="3200" smtClean="0"/>
              <a:t>Overview of the Rules for Claiming an Exemption for a Dependent</a:t>
            </a:r>
          </a:p>
          <a:p>
            <a:endParaRPr lang="en-US" sz="3200" smtClean="0"/>
          </a:p>
          <a:p>
            <a:pPr marL="0" indent="0" algn="ctr">
              <a:buNone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2355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1113"/>
            <a:ext cx="1381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5" y="4183206"/>
            <a:ext cx="5421821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31925"/>
            <a:ext cx="786765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General Rules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NTTC Training – TY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89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5A20C-8950-4B7B-8976-B2EB0BB0780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74B78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74B78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038600"/>
            <a:ext cx="62484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cannot claim any dependents if you, or your spouse if filing jointly, could be claimed as a dependent by another taxpayer.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8438" y="4038600"/>
            <a:ext cx="6253162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cannot claim a married person who files a joint return as a dependent unless that joint return is filed only to claim a refund of withheld income tax or estimated tax paid.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81200" y="2514600"/>
            <a:ext cx="7620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81200" y="2819400"/>
            <a:ext cx="7620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81200" y="3124200"/>
            <a:ext cx="762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74850" y="3317627"/>
            <a:ext cx="768350" cy="7209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38438" y="4038600"/>
            <a:ext cx="6253162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cannot claim a person as a dependent unless that person is a U.S. citizen, U.S. resident alien, U.S. national, or a resident of Canada or Mexico.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0500" y="4038600"/>
            <a:ext cx="62611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 cannot claim a person as a dependent unless that person is your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qualifying child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qualifying relative.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21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Tests to be a Qualifying Child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9996C8AD-271D-4B8D-86B8-757CEC837A62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16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pic>
        <p:nvPicPr>
          <p:cNvPr id="25605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393825"/>
            <a:ext cx="8778240" cy="46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879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FAA01A9-C86C-4374-90E9-69D2FDA747D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smtClean="0"/>
              <a:t>Permanently and totally disabled</a:t>
            </a:r>
          </a:p>
          <a:p>
            <a:pPr lvl="1"/>
            <a:r>
              <a:rPr lang="en-US" altLang="en-US" smtClean="0"/>
              <a:t>Person cannot engage in any substantial gainful activity because of a physical or mental condition -AND-</a:t>
            </a:r>
          </a:p>
          <a:p>
            <a:pPr lvl="1"/>
            <a:r>
              <a:rPr lang="en-US" altLang="en-US" smtClean="0"/>
              <a:t>Doctor determines condition has lasted or can be expected to last continuously for at least a year or can lead to death</a:t>
            </a:r>
            <a:endParaRPr lang="en-US" altLang="en-US" dirty="0" smtClean="0"/>
          </a:p>
        </p:txBody>
      </p:sp>
      <p:pic>
        <p:nvPicPr>
          <p:cNvPr id="26629" name="Picture 4" descr="C:\Users\Steve\AppData\Local\Microsoft\Windows\Temporary Internet Files\Content.Word\Dogs and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8263"/>
            <a:ext cx="15732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BDF87FB-9923-4CE4-A5DB-4D7D77FCA73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Student</a:t>
            </a:r>
          </a:p>
          <a:p>
            <a:pPr lvl="1"/>
            <a:r>
              <a:rPr lang="en-US" altLang="en-US" smtClean="0"/>
              <a:t>A full-time student during some part of each of any five calendar months of the year</a:t>
            </a:r>
          </a:p>
          <a:p>
            <a:pPr lvl="1"/>
            <a:r>
              <a:rPr lang="en-US" altLang="en-US" smtClean="0"/>
              <a:t>Full-time is the number of hours or courses the school considers to be full-time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4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5A6E9CBA-35DB-4B36-8FEA-83BDC7DAABC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/>
              <a:t>Student cont.</a:t>
            </a:r>
          </a:p>
          <a:p>
            <a:pPr lvl="1"/>
            <a:r>
              <a:rPr lang="en-US" altLang="en-US" smtClean="0"/>
              <a:t>Attending a school that has a regular teaching staff, course of study and student body at the school</a:t>
            </a:r>
          </a:p>
          <a:p>
            <a:pPr lvl="1"/>
            <a:r>
              <a:rPr lang="en-US" altLang="en-US" smtClean="0"/>
              <a:t>Does NOT include on-the-job training course, correspondence school, or school offering courses only through the Internet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0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Caution!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1126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5A79743-B121-4538-AA86-02BF4EFBD13F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mtClean="0"/>
              <a:t>Exemptions and Filing Status encompass some of the most complex tax law issues</a:t>
            </a:r>
          </a:p>
          <a:p>
            <a:r>
              <a:rPr lang="en-US" altLang="en-US" smtClean="0"/>
              <a:t>Determining whether taxpayer has a “Qualifying Child” or a “Qualifying Relative” is of prime importance</a:t>
            </a:r>
          </a:p>
          <a:p>
            <a:r>
              <a:rPr lang="en-US" altLang="en-US" smtClean="0"/>
              <a:t>We’ll go over the rules first, then show you an easy way to apply them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07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D8150CB-3D59-4163-A30B-A5404D4896BF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/>
              <a:t>Temporary absence</a:t>
            </a:r>
          </a:p>
          <a:p>
            <a:pPr lvl="1"/>
            <a:r>
              <a:rPr lang="en-US" altLang="en-US" smtClean="0"/>
              <a:t>Circumstances such as illness, education, business, vacation, or military service</a:t>
            </a:r>
          </a:p>
          <a:p>
            <a:pPr lvl="1"/>
            <a:r>
              <a:rPr lang="en-US" altLang="en-US" smtClean="0"/>
              <a:t>Must be reasonable to assume the absent person will return</a:t>
            </a:r>
          </a:p>
          <a:p>
            <a:pPr lvl="1"/>
            <a:r>
              <a:rPr lang="en-US" altLang="en-US" smtClean="0"/>
              <a:t>Must continue to keep up the home during the absence</a:t>
            </a:r>
          </a:p>
          <a:p>
            <a:pPr lvl="1"/>
            <a:endParaRPr lang="en-US" altLang="en-US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4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Tests to be a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Qualifying Relative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30727" name="Slide Number Placeholder 4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C7E21F2-202F-40C2-BD5F-92584DCC6772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21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pic>
        <p:nvPicPr>
          <p:cNvPr id="3072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983"/>
            <a:ext cx="990738" cy="81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542" y="1447800"/>
            <a:ext cx="7731858" cy="46438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1447800"/>
            <a:ext cx="3924300" cy="4643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28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Tests to be a Qualifying Relative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31754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9589156-6F14-4F35-9B4D-1FBDD1079925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22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29699" name="Rectangle 13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Not a qualifying child test</a:t>
            </a:r>
          </a:p>
          <a:p>
            <a:r>
              <a:rPr lang="en-US" altLang="en-US" dirty="0" smtClean="0"/>
              <a:t>Member of household or relationship test </a:t>
            </a:r>
          </a:p>
          <a:p>
            <a:r>
              <a:rPr lang="en-US" altLang="en-US" dirty="0" smtClean="0"/>
              <a:t>Gross income test </a:t>
            </a:r>
          </a:p>
          <a:p>
            <a:r>
              <a:rPr lang="en-US" altLang="en-US" dirty="0" smtClean="0"/>
              <a:t>Support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263" y="2493026"/>
            <a:ext cx="6096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Cannot be your qualifying child or the qualifying child of any other </a:t>
            </a:r>
            <a:r>
              <a:rPr lang="en-US" b="1" dirty="0"/>
              <a:t>taxpayer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439" y="3952081"/>
            <a:ext cx="7772400" cy="2863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buFontTx/>
              <a:buAutoNum type="arabicParenR"/>
              <a:defRPr/>
            </a:pPr>
            <a:r>
              <a:rPr lang="en-US" dirty="0"/>
              <a:t>Be a member of your household all year, or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dirty="0"/>
              <a:t>Be related to you in one of the following ways: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Your child, stepchild, foster child, or a descendant of any of them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Your brother, sister, half brother, half sister, stepbrother or stepsister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Your father, mother or other direct ancestor, but not foster parent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Your stepfather or stepmother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 son or daughter of your brother, sister, half brother or half sister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 brother or sister of your father or mother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Your son-in-law, daughter-in-law, father-in-law, mother-in-law, brother-in-law or sister-in-law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3213" y="4577325"/>
            <a:ext cx="516255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Person’s gross income must be less than $</a:t>
            </a:r>
            <a:r>
              <a:rPr lang="en-US" dirty="0" smtClean="0"/>
              <a:t>4,050</a:t>
            </a:r>
            <a:r>
              <a:rPr lang="en-US" dirty="0"/>
              <a:t>. (includes all income except that which is tax-exempt, such as social security benefits)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488" y="5515046"/>
            <a:ext cx="60960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Taxpayer must provide more than 50% of the person’s support</a:t>
            </a:r>
          </a:p>
          <a:p>
            <a:pPr eaLnBrk="1" hangingPunct="1">
              <a:defRPr/>
            </a:pPr>
            <a:r>
              <a:rPr lang="en-US" dirty="0"/>
              <a:t>Exceptions for: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Children of divorced or separated parents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Multiple support agreement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7763" y="3691731"/>
            <a:ext cx="3937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See Pub 4012 Page C-6 for list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92904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Special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Attention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3277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D636FAC-426E-46BC-A153-C0D2A4298F3B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23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685800" y="1676400"/>
            <a:ext cx="79248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2800" dirty="0" smtClean="0"/>
              <a:t>Qualifying child of more than one taxpayer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/>
              <a:t>SSN, ITIN or ATIN is required for all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/>
              <a:t>Form 2120–Multiple support agreements </a:t>
            </a:r>
            <a:r>
              <a:rPr lang="en-US" altLang="en-US" sz="2000" dirty="0" smtClean="0"/>
              <a:t>question</a:t>
            </a:r>
            <a:r>
              <a:rPr lang="en-US" altLang="en-US" sz="2800" dirty="0" smtClean="0"/>
              <a:t>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2800" dirty="0" smtClean="0"/>
              <a:t> 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6" y="4876800"/>
            <a:ext cx="4652010" cy="1737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76600"/>
            <a:ext cx="4852035" cy="12687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7800" y="3124200"/>
            <a:ext cx="0" cy="1676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604635" y="3124200"/>
            <a:ext cx="786765" cy="685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Form 2120 – Multiple Support Agreement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Space saver </a:t>
            </a:r>
            <a:endParaRPr lang="en-US" sz="3600" dirty="0"/>
          </a:p>
          <a:p>
            <a:pPr lvl="1"/>
            <a:r>
              <a:rPr lang="en-US" sz="3200" dirty="0" smtClean="0"/>
              <a:t>TaxSlayer improves / changes its handling of 2120.</a:t>
            </a:r>
          </a:p>
          <a:p>
            <a:pPr lvl="1"/>
            <a:r>
              <a:rPr lang="en-US" sz="3200" dirty="0" smtClean="0"/>
              <a:t>Updated directions</a:t>
            </a:r>
          </a:p>
          <a:p>
            <a:pPr marL="569913" lvl="1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96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QC of More Than One Taxpayer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3379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F5E1CE1-E27B-4026-AD8B-1904192CAE76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25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1841500"/>
            <a:ext cx="7845425" cy="44958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Calibri" pitchFamily="34" charset="0"/>
              <a:buNone/>
            </a:pPr>
            <a:r>
              <a:rPr lang="en-US" altLang="en-US" sz="3200" dirty="0" smtClean="0"/>
              <a:t>Who can claim the child if two taxpayers have the same qualifying child?</a:t>
            </a:r>
          </a:p>
          <a:p>
            <a:pPr marL="860425" lvl="1" indent="-514350" eaLnBrk="1" hangingPunct="1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90000"/>
              <a:buFont typeface="Cambria" pitchFamily="18" charset="0"/>
              <a:buAutoNum type="arabicPeriod"/>
            </a:pPr>
            <a:r>
              <a:rPr lang="en-US" altLang="en-US" sz="3200" dirty="0" smtClean="0"/>
              <a:t>If only one is a parent – the parent</a:t>
            </a:r>
          </a:p>
          <a:p>
            <a:pPr marL="860425" lvl="1" indent="-514350" eaLnBrk="1" hangingPunct="1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90000"/>
              <a:buFont typeface="Cambria" pitchFamily="18" charset="0"/>
              <a:buAutoNum type="arabicPeriod"/>
            </a:pPr>
            <a:r>
              <a:rPr lang="en-US" altLang="en-US" sz="3200" dirty="0" smtClean="0"/>
              <a:t>If both are parents, the one with whom the child lived the greater number of nights</a:t>
            </a:r>
          </a:p>
          <a:p>
            <a:pPr marL="860425" lvl="1" indent="-514350" eaLnBrk="1" hangingPunct="1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90000"/>
              <a:buFont typeface="Cambria" pitchFamily="18" charset="0"/>
              <a:buAutoNum type="arabicPeriod"/>
            </a:pPr>
            <a:r>
              <a:rPr lang="en-US" altLang="en-US" sz="3200" dirty="0" smtClean="0"/>
              <a:t>If both parents claim the child, the parent with higher Adjusted Gross Income (AGI)</a:t>
            </a: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white">
          <a:xfrm>
            <a:off x="1524000" y="1291588"/>
            <a:ext cx="153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95000"/>
                  </a:schemeClr>
                </a:solidFill>
              </a:rPr>
              <a:t>Pub 4012 pg C-4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white">
          <a:xfrm>
            <a:off x="6049010" y="1328736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95000"/>
                  </a:schemeClr>
                </a:solidFill>
              </a:rPr>
              <a:t>Pub 17 pg 234</a:t>
            </a:r>
          </a:p>
        </p:txBody>
      </p:sp>
    </p:spTree>
    <p:extLst>
      <p:ext uri="{BB962C8B-B14F-4D97-AF65-F5344CB8AC3E}">
        <p14:creationId xmlns:p14="http://schemas.microsoft.com/office/powerpoint/2010/main" val="37304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QC of More Than One TP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cont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3482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4E64241-4FC3-4C40-B1E0-7CBA064A2607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26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marL="860425" lvl="1" indent="-514350" eaLnBrk="1" hangingPunct="1">
              <a:buClr>
                <a:schemeClr val="accent2">
                  <a:lumMod val="50000"/>
                </a:schemeClr>
              </a:buClr>
              <a:buSzPct val="90000"/>
              <a:buFont typeface="Cambria" pitchFamily="18" charset="0"/>
              <a:buAutoNum type="arabicPeriod" startAt="4"/>
            </a:pPr>
            <a:r>
              <a:rPr lang="en-US" altLang="en-US" dirty="0" smtClean="0"/>
              <a:t>If a parent could claim the child but doesn’t, the household (and family) member with the highest AGI</a:t>
            </a:r>
          </a:p>
          <a:p>
            <a:pPr marL="860425" lvl="1" indent="-514350" eaLnBrk="1" hangingPunct="1">
              <a:buClr>
                <a:schemeClr val="accent2">
                  <a:lumMod val="50000"/>
                </a:schemeClr>
              </a:buClr>
              <a:buSzPct val="90000"/>
              <a:buFont typeface="Cambria" pitchFamily="18" charset="0"/>
              <a:buAutoNum type="arabicPeriod" startAt="4"/>
            </a:pPr>
            <a:r>
              <a:rPr lang="en-US" altLang="en-US" dirty="0" smtClean="0"/>
              <a:t>If neither are parents, the person with the highest AGI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white">
          <a:xfrm>
            <a:off x="5943600" y="1299210"/>
            <a:ext cx="153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95000"/>
                  </a:schemeClr>
                </a:solidFill>
              </a:rPr>
              <a:t>Pub 4012 pg C-4</a:t>
            </a:r>
          </a:p>
        </p:txBody>
      </p:sp>
    </p:spTree>
    <p:extLst>
      <p:ext uri="{BB962C8B-B14F-4D97-AF65-F5344CB8AC3E}">
        <p14:creationId xmlns:p14="http://schemas.microsoft.com/office/powerpoint/2010/main" val="33456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Uniform Definition of a QC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3584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50D1351E-B727-4964-9F39-05203E367D4B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27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914400" y="1752600"/>
            <a:ext cx="7848600" cy="4495800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alibri" pitchFamily="34" charset="0"/>
              <a:buNone/>
              <a:defRPr/>
            </a:pPr>
            <a:r>
              <a:rPr lang="en-GB" dirty="0" smtClean="0"/>
              <a:t>Only one person can treat the child as a QC for all the following benefits (provided the person is eligible for each):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GB" sz="3300" dirty="0" smtClean="0"/>
              <a:t>Dependency exemption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GB" sz="3300" dirty="0" smtClean="0"/>
              <a:t>Head of household filing status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GB" sz="3300" dirty="0" smtClean="0"/>
              <a:t>Earned Income Credit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GB" sz="3300" dirty="0" smtClean="0"/>
              <a:t>Child Tax Credit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GB" sz="3300" dirty="0" smtClean="0"/>
              <a:t>Child/Dependent Care Credit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GB" sz="3300" dirty="0" smtClean="0"/>
              <a:t>Exclusion for Dependent Care Benefits</a:t>
            </a:r>
          </a:p>
        </p:txBody>
      </p:sp>
    </p:spTree>
    <p:extLst>
      <p:ext uri="{BB962C8B-B14F-4D97-AF65-F5344CB8AC3E}">
        <p14:creationId xmlns:p14="http://schemas.microsoft.com/office/powerpoint/2010/main" val="59868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Child of Separated Parents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5DDAC8C5-34A3-4707-86B4-A35BB925BC9B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mtClean="0"/>
              <a:t>Limited situation</a:t>
            </a:r>
          </a:p>
          <a:p>
            <a:pPr lvl="1"/>
            <a:r>
              <a:rPr lang="en-US" altLang="en-US" smtClean="0"/>
              <a:t>Parents are divorced or legally separated or lived apart the last half of the year</a:t>
            </a:r>
          </a:p>
          <a:p>
            <a:pPr lvl="1"/>
            <a:r>
              <a:rPr lang="en-US" altLang="en-US" smtClean="0"/>
              <a:t>Child was in custody of one or both parents more than ½ the year</a:t>
            </a:r>
          </a:p>
          <a:p>
            <a:pPr lvl="1"/>
            <a:r>
              <a:rPr lang="en-US" altLang="en-US" smtClean="0"/>
              <a:t>At least ½ child’s support was provided by one or both parents (or step-parents)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Child of Separated Parents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E27A0A93-2FE1-4F44-AC44-02DD86BD0F5F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mtClean="0"/>
              <a:t>Agreement</a:t>
            </a:r>
          </a:p>
          <a:p>
            <a:pPr lvl="1"/>
            <a:r>
              <a:rPr lang="en-US" altLang="en-US" smtClean="0"/>
              <a:t>Pre-2009 divorce decree </a:t>
            </a:r>
          </a:p>
          <a:p>
            <a:pPr lvl="1"/>
            <a:r>
              <a:rPr lang="en-US" altLang="en-US" smtClean="0"/>
              <a:t>Form 8332 or similar</a:t>
            </a:r>
          </a:p>
          <a:p>
            <a:r>
              <a:rPr lang="en-US" altLang="en-US" smtClean="0"/>
              <a:t>Allows non-custodial parent to claim some benefits based on the child, while custodial parent retains other benefits</a:t>
            </a:r>
          </a:p>
          <a:p>
            <a:r>
              <a:rPr lang="en-US" altLang="en-US" smtClean="0"/>
              <a:t>Without an agreement, custodial parent claims the child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99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1229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316B2036-23DA-48C6-A2C6-AFF5F29DF019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Taxpayer</a:t>
            </a:r>
          </a:p>
          <a:p>
            <a:pPr lvl="1"/>
            <a:r>
              <a:rPr lang="en-US" altLang="en-US" smtClean="0"/>
              <a:t>Someone who has a filing requirement or files to claim refundable credit</a:t>
            </a:r>
          </a:p>
          <a:p>
            <a:pPr lvl="1"/>
            <a:r>
              <a:rPr lang="en-US" altLang="en-US" smtClean="0"/>
              <a:t>Not a taxpayer if filing only to get refund of income tax withheld or estimated tax paid</a:t>
            </a:r>
            <a:endParaRPr lang="en-US" altLang="en-US" dirty="0" smtClean="0"/>
          </a:p>
        </p:txBody>
      </p:sp>
      <p:pic>
        <p:nvPicPr>
          <p:cNvPr id="12292" name="Picture 7" descr="C:\Users\Steve\AppData\Local\Microsoft\Windows\Temporary Internet Files\Content.Word\Dogs and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120650"/>
            <a:ext cx="15732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6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Child of Separated Parents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88DDFC94-BD30-4270-A31E-43DE15B49DB4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mtClean="0"/>
              <a:t>Non-custodial parent can claim:</a:t>
            </a:r>
          </a:p>
          <a:p>
            <a:pPr lvl="1"/>
            <a:r>
              <a:rPr lang="en-US" altLang="en-US" smtClean="0"/>
              <a:t>Dependency exemption</a:t>
            </a:r>
          </a:p>
          <a:p>
            <a:pPr lvl="1"/>
            <a:r>
              <a:rPr lang="en-US" altLang="en-US" smtClean="0"/>
              <a:t>Child tax credit</a:t>
            </a:r>
          </a:p>
          <a:p>
            <a:pPr lvl="1"/>
            <a:r>
              <a:rPr lang="en-US" altLang="en-US" smtClean="0"/>
              <a:t>Education credits</a:t>
            </a:r>
          </a:p>
          <a:p>
            <a:pPr lvl="1"/>
            <a:r>
              <a:rPr lang="en-US" altLang="en-US" smtClean="0"/>
              <a:t>Premium tax credit</a:t>
            </a:r>
          </a:p>
          <a:p>
            <a:pPr lvl="1"/>
            <a:r>
              <a:rPr lang="en-US" altLang="en-US" smtClean="0"/>
              <a:t>Medical expenses that he or she paid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8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Child of Separated Parents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58F167F3-BD2D-4DA4-93CD-0B47BF77320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Custodial parent can claim:</a:t>
            </a:r>
          </a:p>
          <a:p>
            <a:pPr lvl="1"/>
            <a:r>
              <a:rPr lang="en-US" altLang="en-US" smtClean="0"/>
              <a:t>Head of household filing status</a:t>
            </a:r>
          </a:p>
          <a:p>
            <a:pPr lvl="1"/>
            <a:r>
              <a:rPr lang="en-US" altLang="en-US" smtClean="0"/>
              <a:t>Dependent care credit</a:t>
            </a:r>
          </a:p>
          <a:p>
            <a:pPr lvl="1"/>
            <a:r>
              <a:rPr lang="en-US" altLang="en-US" smtClean="0"/>
              <a:t>Earned income credit</a:t>
            </a:r>
          </a:p>
          <a:p>
            <a:pPr lvl="1"/>
            <a:r>
              <a:rPr lang="en-US" altLang="en-US" smtClean="0"/>
              <a:t>Medical expenses that he or she paid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0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7D47B5C-D67C-4D9C-AAF8-226ECA746386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/>
              <a:t>Custodial and noncustodial parent</a:t>
            </a:r>
          </a:p>
          <a:p>
            <a:pPr lvl="1"/>
            <a:r>
              <a:rPr lang="en-US" altLang="en-US" smtClean="0"/>
              <a:t>Custodial parent is parent with whom the child lived for the greater number of nights during the year</a:t>
            </a:r>
          </a:p>
          <a:p>
            <a:pPr lvl="1"/>
            <a:r>
              <a:rPr lang="en-US" altLang="en-US" smtClean="0"/>
              <a:t>If the child lived with each parent for an equal number of nights, the custodial parent is the parent with the higher adjusted gross income</a:t>
            </a:r>
          </a:p>
          <a:p>
            <a:pPr lvl="1"/>
            <a:endParaRPr lang="en-US" altLang="en-US" smtClean="0"/>
          </a:p>
          <a:p>
            <a:pPr lvl="1"/>
            <a:endParaRPr lang="en-US" altLang="en-US" dirty="0" smtClean="0"/>
          </a:p>
        </p:txBody>
      </p:sp>
      <p:pic>
        <p:nvPicPr>
          <p:cNvPr id="40965" name="Picture 4" descr="C:\Users\Steve\AppData\Local\Microsoft\Windows\Temporary Internet Files\Content.Word\Dogs and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8263"/>
            <a:ext cx="15732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6D5BE348-A04A-4704-BAC3-A7A61C2BD332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33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sz="quarter" idx="12"/>
          </p:nvPr>
        </p:nvSpPr>
        <p:spPr>
          <a:xfrm>
            <a:off x="914400" y="1943100"/>
            <a:ext cx="7467600" cy="48387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3200" dirty="0" smtClean="0"/>
              <a:t>Richard, a widower for three years, and his two young sons lived with Richard’s mother Mary for the entire tax year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3200" dirty="0" smtClean="0"/>
              <a:t>Richard and Mary equally share the support of the two sons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3200" dirty="0" smtClean="0"/>
              <a:t>Richard’s income was $38,000 and Mary’s income was $35,000</a:t>
            </a:r>
          </a:p>
          <a:p>
            <a:pPr marL="51435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000" dirty="0" smtClean="0">
                <a:solidFill>
                  <a:srgbClr val="0070C0"/>
                </a:solidFill>
              </a:rPr>
              <a:t>See Example on Page C-4 Pub 4012 and </a:t>
            </a:r>
            <a:br>
              <a:rPr lang="en-US" altLang="en-US" sz="2000" dirty="0" smtClean="0">
                <a:solidFill>
                  <a:srgbClr val="0070C0"/>
                </a:solidFill>
              </a:rPr>
            </a:br>
            <a:r>
              <a:rPr lang="en-US" altLang="en-US" sz="2000" dirty="0" smtClean="0">
                <a:solidFill>
                  <a:srgbClr val="0070C0"/>
                </a:solidFill>
              </a:rPr>
              <a:t>Example #2 on page 31 Pub 17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9287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#1 </a:t>
            </a:r>
            <a:r>
              <a:rPr lang="en-US" sz="4000" dirty="0" smtClean="0"/>
              <a:t>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dirty="0"/>
              <a:t>Can Richard “give” the dependency of his children to his mother?</a:t>
            </a:r>
          </a:p>
          <a:p>
            <a:pPr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dirty="0"/>
              <a:t>No – </a:t>
            </a:r>
            <a:r>
              <a:rPr lang="en-US" altLang="en-US" dirty="0" smtClean="0"/>
              <a:t>He </a:t>
            </a:r>
            <a:r>
              <a:rPr lang="en-US" altLang="en-US" dirty="0"/>
              <a:t>has the higher AGI.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Definition of Support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4F8E3F83-C778-4331-A8C7-86CCCC64026D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35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91146" name="Rectangle 10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 typeface="Calibri" pitchFamily="34" charset="0"/>
              <a:buNone/>
            </a:pPr>
            <a:r>
              <a:rPr lang="en-US" altLang="en-US" sz="3000" u="sng" dirty="0" smtClean="0"/>
              <a:t>Generally</a:t>
            </a:r>
            <a:r>
              <a:rPr lang="en-US" altLang="en-US" sz="3000" dirty="0" smtClean="0"/>
              <a:t>, food, lodging, clothing, education, medical and dental care, recreation, transportation, and similar necessities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altLang="en-US" sz="3000" dirty="0" smtClean="0"/>
              <a:t>Social Security benefits received in child’s name are considered as paid by child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altLang="en-US" sz="3000" dirty="0" smtClean="0"/>
              <a:t>Welfare is considered paid by 3rd party (e.g., State) rather than by dependent </a:t>
            </a:r>
            <a:br>
              <a:rPr lang="en-US" altLang="en-US" sz="3000" dirty="0" smtClean="0"/>
            </a:br>
            <a:r>
              <a:rPr lang="en-US" altLang="en-US" sz="3000" dirty="0" smtClean="0"/>
              <a:t>		</a:t>
            </a:r>
            <a:r>
              <a:rPr lang="en-US" altLang="en-US" sz="2000" dirty="0" smtClean="0">
                <a:solidFill>
                  <a:srgbClr val="0070C0"/>
                </a:solidFill>
              </a:rPr>
              <a:t>(see footnote for Step 8 on Pub 4012 C-5)</a:t>
            </a:r>
            <a:endParaRPr lang="en-US" altLang="en-US" sz="2600" dirty="0" smtClean="0">
              <a:solidFill>
                <a:srgbClr val="0070C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530352" y="1905000"/>
            <a:ext cx="231648" cy="1676400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8229600" y="1905000"/>
            <a:ext cx="381000" cy="1676400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20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– Pub 4012: Tab C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4403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7547631D-C350-460A-9CDB-85C2B77A2A1E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23563" name="Rectangle 11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Worksheet for Determining Support – </a:t>
            </a:r>
            <a:r>
              <a:rPr lang="en-US" altLang="en-US" dirty="0" smtClean="0">
                <a:solidFill>
                  <a:srgbClr val="0070C0"/>
                </a:solidFill>
              </a:rPr>
              <a:t>page C-9 Pub 4012</a:t>
            </a:r>
          </a:p>
          <a:p>
            <a:r>
              <a:rPr lang="en-US" altLang="en-US" dirty="0" smtClean="0"/>
              <a:t>If applicable, see Table 3 on rules for parents who are divorced or separated (or never married) – Form 8332 may be required</a:t>
            </a:r>
            <a:endParaRPr lang="en-US" altLang="en-US" dirty="0" smtClean="0"/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7086600" y="381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74445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r>
              <a:rPr lang="en-US" dirty="0" smtClean="0"/>
              <a:t>Support – Form 8332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5083016" cy="3559969"/>
          </a:xfrm>
        </p:spPr>
      </p:pic>
      <p:sp>
        <p:nvSpPr>
          <p:cNvPr id="7" name="TextBox 6"/>
          <p:cNvSpPr txBox="1"/>
          <p:nvPr/>
        </p:nvSpPr>
        <p:spPr>
          <a:xfrm>
            <a:off x="662042" y="3316069"/>
            <a:ext cx="147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Attach 8332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To Form 8453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15" y="5395531"/>
            <a:ext cx="3461385" cy="1310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4849" y="5334000"/>
            <a:ext cx="5501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2016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00200" y="1828801"/>
            <a:ext cx="838200" cy="14872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3962400"/>
            <a:ext cx="609375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7315200" y="2362200"/>
            <a:ext cx="16764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speaker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4506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D90FE81-D8C0-4B57-90F0-075BD848885B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45059" name="Rectangle 11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Note that support tests are different! </a:t>
            </a:r>
          </a:p>
          <a:p>
            <a:pPr lvl="1"/>
            <a:r>
              <a:rPr lang="en-US" altLang="en-US" dirty="0" smtClean="0"/>
              <a:t>For Qualifying Child, rule is that </a:t>
            </a:r>
            <a:r>
              <a:rPr lang="en-US" altLang="en-US" u="sng" dirty="0" smtClean="0"/>
              <a:t>child DID NOT</a:t>
            </a:r>
            <a:r>
              <a:rPr lang="en-US" altLang="en-US" dirty="0" smtClean="0"/>
              <a:t> provide more than half of his or her own support</a:t>
            </a:r>
          </a:p>
          <a:p>
            <a:pPr lvl="1"/>
            <a:r>
              <a:rPr lang="en-US" altLang="en-US" dirty="0" smtClean="0"/>
              <a:t>For Qualifying Relative, rule is that </a:t>
            </a:r>
            <a:r>
              <a:rPr lang="en-US" altLang="en-US" u="sng" dirty="0" smtClean="0"/>
              <a:t>taxpayer DID </a:t>
            </a:r>
            <a:r>
              <a:rPr lang="en-US" altLang="en-US" dirty="0" smtClean="0"/>
              <a:t>provide more than half of that person’s support</a:t>
            </a:r>
            <a:endParaRPr lang="en-US" altLang="en-US" dirty="0" smtClean="0"/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7086600" y="381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1801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Support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4608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B764EE9-07AE-4322-B07C-362D7709EAC6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/>
              <a:t>Multiple Support Declaration, Form 2120, required if:</a:t>
            </a:r>
          </a:p>
          <a:p>
            <a:pPr lvl="1"/>
            <a:r>
              <a:rPr lang="en-US" altLang="en-US" smtClean="0"/>
              <a:t>Several people together provide &gt;50% of support</a:t>
            </a:r>
          </a:p>
          <a:p>
            <a:pPr lvl="1"/>
            <a:r>
              <a:rPr lang="en-US" altLang="en-US" smtClean="0"/>
              <a:t>Taxpayer provided at least 10% of support</a:t>
            </a:r>
          </a:p>
          <a:p>
            <a:r>
              <a:rPr lang="en-US" altLang="en-US" smtClean="0"/>
              <a:t>The Declaration states who may claim dependent exemption	</a:t>
            </a:r>
            <a:endParaRPr lang="en-US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53200" y="638175"/>
            <a:ext cx="1989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Pub 17 – page 36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8077200" y="1143000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27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Exemptions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1331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626C0A48-5A7D-48E4-A2AE-61D316680EC9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31755" name="Rectangle 11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Reduce taxable income </a:t>
            </a:r>
          </a:p>
          <a:p>
            <a:r>
              <a:rPr lang="en-US" altLang="en-US" dirty="0" smtClean="0"/>
              <a:t>Two Types</a:t>
            </a:r>
          </a:p>
          <a:p>
            <a:pPr lvl="1"/>
            <a:r>
              <a:rPr lang="en-US" altLang="en-US" dirty="0" smtClean="0"/>
              <a:t>Personal exemptions</a:t>
            </a:r>
          </a:p>
          <a:p>
            <a:pPr lvl="1"/>
            <a:r>
              <a:rPr lang="en-US" altLang="en-US" dirty="0" smtClean="0"/>
              <a:t>Dependent exemptions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Qualifying child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Qualifying relative</a:t>
            </a:r>
          </a:p>
          <a:p>
            <a:pPr lvl="1"/>
            <a:r>
              <a:rPr lang="en-US" altLang="en-US" dirty="0" smtClean="0"/>
              <a:t>$4,050 each</a:t>
            </a:r>
            <a:endParaRPr lang="en-US" altLang="en-US" dirty="0" smtClean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543800" y="381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 dirty="0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7162800" y="228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13055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47112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6823246F-871E-4AF6-8249-AA9DD9A7BA7A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40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44044" name="Rectangle 12"/>
          <p:cNvSpPr>
            <a:spLocks noGrp="1" noChangeArrowheads="1"/>
          </p:cNvSpPr>
          <p:nvPr>
            <p:ph sz="quarter" idx="12"/>
          </p:nvPr>
        </p:nvSpPr>
        <p:spPr>
          <a:xfrm>
            <a:off x="914400" y="1752600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600" dirty="0" smtClean="0"/>
              <a:t>John supports his wife’s Uncle George who lives in another city and has $3,600 of taxable income. John files MFJ.</a:t>
            </a:r>
          </a:p>
          <a:p>
            <a:pPr eaLnBrk="1" hangingPunct="1"/>
            <a:r>
              <a:rPr lang="en-US" altLang="en-US" sz="3600" dirty="0" smtClean="0"/>
              <a:t>Can John claim George as a dependent if all other tests met? 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858000" y="5562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7696200" y="304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 dirty="0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752600" y="5334000"/>
            <a:ext cx="3810000" cy="8509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Yes – </a:t>
            </a: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Passes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relationship, </a:t>
            </a: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income,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and support tests</a:t>
            </a:r>
          </a:p>
        </p:txBody>
      </p:sp>
    </p:spTree>
    <p:extLst>
      <p:ext uri="{BB962C8B-B14F-4D97-AF65-F5344CB8AC3E}">
        <p14:creationId xmlns:p14="http://schemas.microsoft.com/office/powerpoint/2010/main" val="3995123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build="p"/>
      <p:bldP spid="440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#2, Continued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4813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28E6998-F68D-4FCF-B8F1-3D095E48DEDF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41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48131" name="Rectangle 7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What if John is divorced?</a:t>
            </a:r>
          </a:p>
          <a:p>
            <a:pPr eaLnBrk="1" hangingPunct="1"/>
            <a:r>
              <a:rPr lang="en-US" altLang="en-US" dirty="0" smtClean="0"/>
              <a:t>Would he still be able to claim his wife’s Uncle George?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265488" y="3979863"/>
            <a:ext cx="4578350" cy="120015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latin typeface="Calibri" pitchFamily="34" charset="0"/>
              </a:rPr>
              <a:t>NO – </a:t>
            </a:r>
            <a:r>
              <a:rPr lang="en-US" altLang="en-US" sz="2400" b="1" dirty="0" smtClean="0">
                <a:latin typeface="Calibri" pitchFamily="34" charset="0"/>
              </a:rPr>
              <a:t>His </a:t>
            </a:r>
            <a:r>
              <a:rPr lang="en-US" altLang="en-US" sz="2400" b="1" dirty="0">
                <a:latin typeface="Calibri" pitchFamily="34" charset="0"/>
              </a:rPr>
              <a:t>wife’s uncle is not the “sibling of your parent” and </a:t>
            </a:r>
            <a:r>
              <a:rPr lang="en-US" altLang="en-US" sz="2400" b="1" dirty="0" smtClean="0">
                <a:latin typeface="Calibri" pitchFamily="34" charset="0"/>
              </a:rPr>
              <a:t>therefore </a:t>
            </a:r>
            <a:r>
              <a:rPr lang="en-US" altLang="en-US" sz="2400" b="1" dirty="0">
                <a:latin typeface="Calibri" pitchFamily="34" charset="0"/>
              </a:rPr>
              <a:t>not a “qualified in-law”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5562600"/>
            <a:ext cx="2344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Pub 17 – page 33</a:t>
            </a:r>
          </a:p>
        </p:txBody>
      </p:sp>
    </p:spTree>
    <p:extLst>
      <p:ext uri="{BB962C8B-B14F-4D97-AF65-F5344CB8AC3E}">
        <p14:creationId xmlns:p14="http://schemas.microsoft.com/office/powerpoint/2010/main" val="302017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4915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E7E506B4-80E7-4C0F-8165-3D973B6C54E8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42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49155" name="Rectangle 6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John is also supporting his own cousin who earned $3,560 and lives in another city.</a:t>
            </a:r>
          </a:p>
          <a:p>
            <a:pPr eaLnBrk="1" hangingPunct="1"/>
            <a:r>
              <a:rPr lang="en-US" altLang="en-US" dirty="0" smtClean="0"/>
              <a:t>Can John claim him?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72000" y="4419600"/>
            <a:ext cx="2971800" cy="8509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NO – Cousin is not a qualifying relation</a:t>
            </a:r>
          </a:p>
        </p:txBody>
      </p:sp>
    </p:spTree>
    <p:extLst>
      <p:ext uri="{BB962C8B-B14F-4D97-AF65-F5344CB8AC3E}">
        <p14:creationId xmlns:p14="http://schemas.microsoft.com/office/powerpoint/2010/main" val="52590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0182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0A396EB5-05DF-435D-9102-9DCC0C46A44A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43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Ralph is 64 and lives with his son and daughter-in-law all year</a:t>
            </a:r>
          </a:p>
          <a:p>
            <a:pPr eaLnBrk="1" hangingPunct="1"/>
            <a:r>
              <a:rPr lang="en-US" altLang="en-US" dirty="0" smtClean="0"/>
              <a:t>Ralph earned $4,075</a:t>
            </a:r>
          </a:p>
          <a:p>
            <a:pPr eaLnBrk="1" hangingPunct="1"/>
            <a:r>
              <a:rPr lang="en-US" altLang="en-US" dirty="0" smtClean="0"/>
              <a:t>Can Ralph’s son claim him as a dependent?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876800" y="5029200"/>
            <a:ext cx="3581400" cy="46196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NO – Income over $</a:t>
            </a: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4,050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41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120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9B5E9DB2-4C07-4FB0-9454-A091B7A5081E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44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51203" name="Rectangle 7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600" dirty="0" smtClean="0"/>
              <a:t>Ralph’s son is also supporting his friend, Fred, who lives with them</a:t>
            </a:r>
          </a:p>
          <a:p>
            <a:pPr eaLnBrk="1" hangingPunct="1"/>
            <a:r>
              <a:rPr lang="en-US" altLang="en-US" sz="3600" dirty="0" smtClean="0"/>
              <a:t>Fred’s only income is social security of $5,000</a:t>
            </a:r>
          </a:p>
          <a:p>
            <a:pPr eaLnBrk="1" hangingPunct="1"/>
            <a:r>
              <a:rPr lang="en-US" altLang="en-US" sz="3600" dirty="0" smtClean="0"/>
              <a:t>Can Fred be claimed?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838200" y="5036403"/>
            <a:ext cx="7772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Yes, as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long as Fred lived with him ALL YEAR. The gross income test does not count income that is exempt from </a:t>
            </a: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tax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50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 Law Summary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5223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5E6D78A-537A-403B-8A34-823587D3D331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/>
              <a:t>A non-related person can be a dependent</a:t>
            </a:r>
          </a:p>
          <a:p>
            <a:r>
              <a:rPr lang="en-US" altLang="en-US" smtClean="0"/>
              <a:t>A non-dependent can qualify for EIC and Child Care Credit</a:t>
            </a:r>
          </a:p>
          <a:p>
            <a:r>
              <a:rPr lang="en-US" altLang="en-US" smtClean="0"/>
              <a:t>The resource materials are essential to determine number of exemptions</a:t>
            </a:r>
            <a:endParaRPr lang="en-US" altLang="en-US" dirty="0" smtClean="0"/>
          </a:p>
        </p:txBody>
      </p:sp>
      <p:pic>
        <p:nvPicPr>
          <p:cNvPr id="522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381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65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Intake and Interview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3255" name="Slide Number Placehold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DE8EF88-2500-4551-856B-C4C1E97AF830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46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pic>
        <p:nvPicPr>
          <p:cNvPr id="53251" name="Picture 6" descr="C:\Users\McHugh\AppData\Local\Microsoft\Windows\Temporary Internet Files\Content.IE5\FD9GFCA2\MC9003325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191000"/>
            <a:ext cx="17637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09800"/>
            <a:ext cx="85312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4613"/>
            <a:ext cx="8128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68263"/>
            <a:ext cx="7391400" cy="1074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Dependents In TaxSlayer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 CTC, 2 CDC, and 3 EIC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428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B75E0E32-4D81-4176-B8B0-169137241BBF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47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9" y="2313622"/>
            <a:ext cx="3823335" cy="393477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7400" y="1371600"/>
            <a:ext cx="4241995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1) Child Tax Credit – Populated by TaxSlayer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884" y="1921430"/>
            <a:ext cx="3243067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2) Child </a:t>
            </a:r>
            <a:r>
              <a:rPr lang="en-US" dirty="0"/>
              <a:t>(</a:t>
            </a:r>
            <a:r>
              <a:rPr lang="en-US" dirty="0" smtClean="0"/>
              <a:t>Dependent) Care Credit</a:t>
            </a:r>
            <a:endParaRPr lang="en-US" dirty="0"/>
          </a:p>
        </p:txBody>
      </p:sp>
      <p:pic>
        <p:nvPicPr>
          <p:cNvPr id="20" name="Content Placeholder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358511"/>
            <a:ext cx="4194048" cy="385876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1921430"/>
            <a:ext cx="4443076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3) Earned Income Credit – Not being claimed.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153400" y="2313622"/>
            <a:ext cx="0" cy="306990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20000" y="5410200"/>
            <a:ext cx="5334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22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Entering Dependent / Qualifying Child Information in TaxSlayer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850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8" y="1812926"/>
            <a:ext cx="4783836" cy="440140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819400" y="3733800"/>
            <a:ext cx="2743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1625" y="2209800"/>
            <a:ext cx="1679575" cy="17541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Does the dependent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have a SSN/ITIN/ATIN?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 No</a:t>
            </a:r>
            <a:r>
              <a:rPr lang="en-US" b="1" dirty="0">
                <a:latin typeface="+mn-lt"/>
              </a:rPr>
              <a:t>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See next slide.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933700" y="3276600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447800" y="3276600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" idx="3"/>
          </p:cNvCxnSpPr>
          <p:nvPr/>
        </p:nvCxnSpPr>
        <p:spPr>
          <a:xfrm>
            <a:off x="457200" y="5257800"/>
            <a:ext cx="1782763" cy="9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2863850"/>
            <a:ext cx="3278188" cy="28622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Is the </a:t>
            </a:r>
            <a:r>
              <a:rPr lang="en-US" sz="2000" b="1" u="sng" dirty="0">
                <a:latin typeface="+mn-lt"/>
              </a:rPr>
              <a:t>birthday</a:t>
            </a:r>
            <a:r>
              <a:rPr lang="en-US" sz="2000" b="1" dirty="0">
                <a:latin typeface="+mn-lt"/>
              </a:rPr>
              <a:t> is correct..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Does the </a:t>
            </a:r>
            <a:r>
              <a:rPr lang="en-US" sz="2000" b="1" u="sng" dirty="0">
                <a:latin typeface="+mn-lt"/>
              </a:rPr>
              <a:t>relationship</a:t>
            </a:r>
            <a:r>
              <a:rPr lang="en-US" sz="2000" b="1" dirty="0">
                <a:latin typeface="+mn-lt"/>
              </a:rPr>
              <a:t> make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him or her a qualifying child?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Did the child live with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Taxpayer </a:t>
            </a:r>
            <a:r>
              <a:rPr lang="en-US" sz="2000" b="1" u="sng" dirty="0">
                <a:latin typeface="+mn-lt"/>
              </a:rPr>
              <a:t>more than ½ </a:t>
            </a:r>
            <a:r>
              <a:rPr lang="en-US" sz="2000" b="1" dirty="0">
                <a:latin typeface="+mn-lt"/>
              </a:rPr>
              <a:t>the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Year?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67250"/>
            <a:ext cx="1935163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Check if you wish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NOT to claim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dependent for EIC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Purposes.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00" y="5248275"/>
            <a:ext cx="1782763" cy="9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19400" y="3733800"/>
            <a:ext cx="2743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0000" y="2971800"/>
            <a:ext cx="1752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76600" y="4267200"/>
            <a:ext cx="33147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90506" y="4267200"/>
            <a:ext cx="191294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4572000"/>
            <a:ext cx="4181475" cy="1333500"/>
          </a:xfrm>
          <a:prstGeom prst="rect">
            <a:avLst/>
          </a:prstGeom>
        </p:spPr>
      </p:pic>
      <p:sp>
        <p:nvSpPr>
          <p:cNvPr id="4096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Dependents In TaxSlayer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632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83BE82E-DAFC-4186-A272-EEC7C4718B8D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49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40963" name="Rectangle 13"/>
          <p:cNvSpPr>
            <a:spLocks noGrp="1" noChangeArrowheads="1"/>
          </p:cNvSpPr>
          <p:nvPr>
            <p:ph sz="quarter" idx="12"/>
          </p:nvPr>
        </p:nvSpPr>
        <p:spPr>
          <a:xfrm>
            <a:off x="685800" y="1676400"/>
            <a:ext cx="7942262" cy="4495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sz="3200" dirty="0" smtClean="0"/>
              <a:t>Dependents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sz="3200" dirty="0" smtClean="0"/>
              <a:t>Non-dependents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sz="3200" dirty="0" smtClean="0"/>
              <a:t>Is the qualifying child a dependent or a non-dependent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sz="3200" dirty="0" smtClean="0"/>
              <a:t>Dependent / Qualifying Child Information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7146925" y="9556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 dirty="0"/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4589462" y="2087563"/>
            <a:ext cx="4059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EIC, </a:t>
            </a: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Dependent Care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qualifiers</a:t>
            </a:r>
          </a:p>
        </p:txBody>
      </p:sp>
      <p:sp>
        <p:nvSpPr>
          <p:cNvPr id="56326" name="AutoShape 11"/>
          <p:cNvSpPr>
            <a:spLocks/>
          </p:cNvSpPr>
          <p:nvPr/>
        </p:nvSpPr>
        <p:spPr bwMode="auto">
          <a:xfrm>
            <a:off x="4438650" y="1905000"/>
            <a:ext cx="133350" cy="838200"/>
          </a:xfrm>
          <a:prstGeom prst="rightBrace">
            <a:avLst>
              <a:gd name="adj1" fmla="val 6838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90265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8263"/>
            <a:ext cx="7391400" cy="1074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Intake/Interview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31AE237B-7221-43E2-ACBB-F547C7F91FEB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pic>
        <p:nvPicPr>
          <p:cNvPr id="14339" name="Picture 7" descr="C:\Users\Steve\AppData\Local\Microsoft\Windows\Temporary Internet Files\Content.IE5\B8CB35FU\MC9003325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76200"/>
            <a:ext cx="1565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" y="2054922"/>
            <a:ext cx="8731568" cy="33552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447800"/>
            <a:ext cx="778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 Can anyone claim you or your spouse on their tax return?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07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66900"/>
            <a:ext cx="3487738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Qualifying Child Tri-Fold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735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DF13998-9BAA-4F1E-8261-83F679A6B6BA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50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614488"/>
            <a:ext cx="35052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74775"/>
            <a:ext cx="3567113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216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Qualifying Child Tri-Fold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23B0492-78AD-4E3C-A278-83A8E0059333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51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600" dirty="0" smtClean="0"/>
              <a:t>A better tool for a comprehensive, clearer answer</a:t>
            </a:r>
          </a:p>
          <a:p>
            <a:pPr lvl="1"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If a family or household member isn’t a dependent, sometimes not included on tax return...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3600" dirty="0" smtClean="0"/>
              <a:t>...even when s/he should be included as a non-dependent for EIC, DC, or other benefits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8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Read the Introductory Page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5940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A30632E-EC98-4DD7-BF5A-0CFDB8437889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52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54356"/>
            <a:ext cx="7299764" cy="4817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600200" y="2286000"/>
            <a:ext cx="6019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257799"/>
            <a:ext cx="6934200" cy="263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486399"/>
            <a:ext cx="6934200" cy="416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867400"/>
            <a:ext cx="5410200" cy="263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651" y="4032442"/>
            <a:ext cx="7162800" cy="669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Start with Qualifying Child Chart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32D9440-4995-4624-A55A-48057C6473A2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53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Use one taxpayer (or a taxpayer couple if filing MFJ) – referred to as “you”</a:t>
            </a:r>
          </a:p>
          <a:p>
            <a:pPr eaLnBrk="1" hangingPunct="1"/>
            <a:r>
              <a:rPr lang="en-US" altLang="en-US" dirty="0" smtClean="0"/>
              <a:t>And one child or other person – referred to as “him” or “her”</a:t>
            </a:r>
          </a:p>
          <a:p>
            <a:pPr eaLnBrk="1" hangingPunct="1"/>
            <a:r>
              <a:rPr lang="en-US" altLang="en-US" dirty="0" smtClean="0"/>
              <a:t>Use the child’s name when asking the questions</a:t>
            </a:r>
          </a:p>
        </p:txBody>
      </p:sp>
    </p:spTree>
    <p:extLst>
      <p:ext uri="{BB962C8B-B14F-4D97-AF65-F5344CB8AC3E}">
        <p14:creationId xmlns:p14="http://schemas.microsoft.com/office/powerpoint/2010/main" val="162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the Child’s Name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144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A8888FD-5C3F-449D-A052-CFBFF965B3F7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54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If the child’s name is Joe,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dirty="0"/>
              <a:t>S</a:t>
            </a:r>
            <a:r>
              <a:rPr lang="en-US" altLang="en-US" dirty="0" smtClean="0"/>
              <a:t>tart at Box 1 and ask,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“Was Joe a U.S. citizen or national or a resident of the U.S., Mexico or Canada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dirty="0"/>
              <a:t>F</a:t>
            </a:r>
            <a:r>
              <a:rPr lang="en-US" altLang="en-US" dirty="0" smtClean="0"/>
              <a:t>or some part of the tax year?”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62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765232"/>
            <a:ext cx="8763000" cy="19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Follow the arrows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24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8F402B9-0533-4B09-8A40-D9E57A604FA9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55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62468" name="Content Placeholder 2"/>
          <p:cNvSpPr>
            <a:spLocks noGrp="1"/>
          </p:cNvSpPr>
          <p:nvPr>
            <p:ph sz="quarter" idx="12"/>
          </p:nvPr>
        </p:nvSpPr>
        <p:spPr>
          <a:xfrm>
            <a:off x="596900" y="1676400"/>
            <a:ext cx="7391400" cy="1752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If the answer to the question in Box 1 is “yes,” follow the yes arrow to Box 3.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006533"/>
            <a:ext cx="0" cy="9540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34340" y="5387340"/>
            <a:ext cx="0" cy="3276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1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Box 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349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25B8BFF-6A76-45A1-B581-6A0C6D27D8C7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56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Ask, “Was Joe your son, daughter, stepchild, eligible foster child, brother, sister, half-brother, half-sister, stepbrother, stepsister, or a descendant of any of them?”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00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79725"/>
            <a:ext cx="84820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Follow the arrows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451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49312827-F2D6-45F8-92F3-83BDB1A133E7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57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64516" name="Content Placeholder 2"/>
          <p:cNvSpPr>
            <a:spLocks noGrp="1"/>
          </p:cNvSpPr>
          <p:nvPr>
            <p:ph sz="quarter" idx="12"/>
          </p:nvPr>
        </p:nvSpPr>
        <p:spPr>
          <a:xfrm>
            <a:off x="596900" y="1752600"/>
            <a:ext cx="7391400" cy="4724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200" dirty="0" smtClean="0"/>
              <a:t>If the answer to the question in Box 3 is “yes,” follow the yes arrow to Box 5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3200" dirty="0" smtClean="0"/>
          </a:p>
          <a:p>
            <a:pPr eaLnBrk="1" hangingPunct="1">
              <a:spcBef>
                <a:spcPts val="0"/>
              </a:spcBef>
            </a:pPr>
            <a:r>
              <a:rPr lang="en-US" altLang="en-US" sz="3200" dirty="0" smtClean="0"/>
              <a:t>And ask the question in Box 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538" y="334645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17538" y="4495800"/>
            <a:ext cx="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17538" y="3992562"/>
            <a:ext cx="0" cy="274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9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Blue boxes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7CE4315-E83A-4A01-AF44-91525DC34CD4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58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53975" indent="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alibri" pitchFamily="34" charset="0"/>
              <a:buNone/>
              <a:defRPr/>
            </a:pPr>
            <a:r>
              <a:rPr lang="en-US" dirty="0" smtClean="0"/>
              <a:t>When you get to a blue box, STOP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 smtClean="0"/>
              <a:t>The blue box lists</a:t>
            </a:r>
            <a:r>
              <a:rPr lang="en-US" b="0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ALL</a:t>
            </a:r>
            <a:r>
              <a:rPr lang="en-US" b="0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the benefits for which this child qualifies the taxpayer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 smtClean="0"/>
              <a:t>Read the whole box </a:t>
            </a:r>
          </a:p>
          <a:p>
            <a:pPr lvl="1">
              <a:buClr>
                <a:schemeClr val="accent2">
                  <a:lumMod val="50000"/>
                </a:schemeClr>
              </a:buClr>
              <a:defRPr/>
            </a:pPr>
            <a:r>
              <a:rPr lang="en-US" dirty="0" smtClean="0"/>
              <a:t>Important </a:t>
            </a:r>
            <a:r>
              <a:rPr lang="en-US" dirty="0"/>
              <a:t>information is included in parentheses after </a:t>
            </a:r>
            <a:r>
              <a:rPr lang="en-US" dirty="0" smtClean="0"/>
              <a:t>most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Repeat for Other Children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656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E76A01-EF09-43B2-9EAF-047B2226EA11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59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You may get to a different blue box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If there is an </a:t>
            </a:r>
            <a:r>
              <a:rPr lang="en-US" altLang="en-US" u="sng" dirty="0" smtClean="0"/>
              <a:t>additional</a:t>
            </a:r>
            <a:r>
              <a:rPr lang="en-US" altLang="en-US" dirty="0" smtClean="0"/>
              <a:t> child 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Household member or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Family member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dirty="0" smtClean="0"/>
              <a:t> Whose </a:t>
            </a:r>
            <a:r>
              <a:rPr lang="en-US" altLang="en-US" u="sng" dirty="0" smtClean="0"/>
              <a:t>situation</a:t>
            </a:r>
            <a:r>
              <a:rPr lang="en-US" altLang="en-US" dirty="0" smtClean="0"/>
              <a:t> is different</a:t>
            </a:r>
          </a:p>
          <a:p>
            <a:pPr eaLnBrk="1" hangingPunct="1">
              <a:buFont typeface="Calibri" pitchFamily="34" charset="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8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Note…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1536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0D5D38AB-FC92-45FE-B00D-CA839B081B48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en-US" smtClean="0"/>
              <a:t>Dependents cannot claim exemptions for dependents</a:t>
            </a:r>
          </a:p>
          <a:p>
            <a:pPr lvl="1"/>
            <a:r>
              <a:rPr lang="en-US" altLang="en-US" smtClean="0"/>
              <a:t>Taxpayers who can be claimed as a dependent on someone else’s return cannot claim any exemptions for themselves or their own dependents</a:t>
            </a:r>
            <a:endParaRPr lang="en-US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333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Pub 4012 – page C-1</a:t>
            </a:r>
          </a:p>
        </p:txBody>
      </p:sp>
    </p:spTree>
    <p:extLst>
      <p:ext uri="{BB962C8B-B14F-4D97-AF65-F5344CB8AC3E}">
        <p14:creationId xmlns:p14="http://schemas.microsoft.com/office/powerpoint/2010/main" val="1826432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Start with the Middle Generation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75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8950C97-66F0-4CE6-BCE1-EC2EEC00D5F6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60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600" dirty="0" smtClean="0"/>
              <a:t>If the household has multiple generations,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Don’t start with the grandchildren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Start with the children</a:t>
            </a:r>
          </a:p>
          <a:p>
            <a:pPr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600" dirty="0" smtClean="0"/>
              <a:t>You’ll need to determine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If the children ARE dependents </a:t>
            </a:r>
            <a:br>
              <a:rPr lang="en-US" altLang="en-US" sz="3200" dirty="0" smtClean="0"/>
            </a:br>
            <a:r>
              <a:rPr lang="en-US" altLang="en-US" sz="3200" dirty="0" smtClean="0"/>
              <a:t> before you can determine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If the children HAVE dependents</a:t>
            </a:r>
          </a:p>
        </p:txBody>
      </p:sp>
    </p:spTree>
    <p:extLst>
      <p:ext uri="{BB962C8B-B14F-4D97-AF65-F5344CB8AC3E}">
        <p14:creationId xmlns:p14="http://schemas.microsoft.com/office/powerpoint/2010/main" val="25118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Start with Qualifying Child Chart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E4D2094-055A-4F4E-B9E2-151669CD4CB5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61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676400"/>
            <a:ext cx="7391400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en-US" altLang="en-US" sz="3600" dirty="0" smtClean="0"/>
              <a:t>Always start with the Qualifying Child Chart (Chart 1) – 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You will be directed to Qualifying Relative Chart (Chart 2) if appropriate</a:t>
            </a:r>
          </a:p>
          <a:p>
            <a:pPr eaLnBrk="1" hangingPunct="1"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en-US" altLang="en-US" sz="3600" dirty="0" smtClean="0"/>
              <a:t>Easy to mistake child of a non-custodial parent 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en-US" altLang="en-US" sz="2800" dirty="0" smtClean="0"/>
              <a:t>As a qualifying relative – 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en-US" altLang="en-US" sz="2800" dirty="0" smtClean="0">
                <a:solidFill>
                  <a:srgbClr val="0000FF"/>
                </a:solidFill>
              </a:rPr>
              <a:t>Always</a:t>
            </a:r>
            <a:r>
              <a:rPr lang="en-US" altLang="en-US" sz="2800" dirty="0" smtClean="0"/>
              <a:t> start with the Qualifying Child Chart</a:t>
            </a:r>
          </a:p>
        </p:txBody>
      </p:sp>
    </p:spTree>
    <p:extLst>
      <p:ext uri="{BB962C8B-B14F-4D97-AF65-F5344CB8AC3E}">
        <p14:creationId xmlns:p14="http://schemas.microsoft.com/office/powerpoint/2010/main" val="15299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It looks very complicated, but...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963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FE079A4-3DFC-4C5F-A902-267A6DA4F796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62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600" dirty="0" smtClean="0"/>
              <a:t>If child’s situation is straight-forward, the chart will take you straight down the left-hand side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To Box 29 which asks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Same questions you would answer from Page C-3 of the Resource Guide</a:t>
            </a:r>
          </a:p>
        </p:txBody>
      </p:sp>
    </p:spTree>
    <p:extLst>
      <p:ext uri="{BB962C8B-B14F-4D97-AF65-F5344CB8AC3E}">
        <p14:creationId xmlns:p14="http://schemas.microsoft.com/office/powerpoint/2010/main" val="9294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46" y="228600"/>
            <a:ext cx="5133416" cy="6602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4325" y="331788"/>
            <a:ext cx="2514600" cy="60356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95288"/>
            <a:ext cx="3276600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Citizenship?</a:t>
            </a:r>
          </a:p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Relationship?</a:t>
            </a:r>
          </a:p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Age?</a:t>
            </a:r>
          </a:p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Younger than you?</a:t>
            </a:r>
          </a:p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Residency?</a:t>
            </a:r>
          </a:p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Child of more than </a:t>
            </a:r>
            <a:br>
              <a:rPr lang="en-US" altLang="en-US" sz="2000" b="1" dirty="0">
                <a:latin typeface="Calibri" pitchFamily="34" charset="0"/>
              </a:rPr>
            </a:br>
            <a:r>
              <a:rPr lang="en-US" altLang="en-US" sz="2000" b="1" dirty="0">
                <a:latin typeface="Calibri" pitchFamily="34" charset="0"/>
              </a:rPr>
              <a:t>one person?</a:t>
            </a:r>
          </a:p>
          <a:p>
            <a:pPr eaLnBrk="1" hangingPunct="1">
              <a:buFont typeface="Cambria" pitchFamily="18" charset="0"/>
              <a:buAutoNum type="arabicPeriod"/>
            </a:pPr>
            <a:endParaRPr lang="en-US" altLang="en-US" sz="2000" b="1" dirty="0">
              <a:latin typeface="Calibri" pitchFamily="34" charset="0"/>
            </a:endParaRPr>
          </a:p>
          <a:p>
            <a:pPr eaLnBrk="1" hangingPunct="1">
              <a:buFont typeface="Cambria" pitchFamily="18" charset="0"/>
              <a:buAutoNum type="arabicPeriod"/>
            </a:pPr>
            <a:endParaRPr lang="en-US" altLang="en-US" sz="2000" b="1" dirty="0">
              <a:latin typeface="Calibri" pitchFamily="34" charset="0"/>
            </a:endParaRPr>
          </a:p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Child filing MFJ?</a:t>
            </a:r>
          </a:p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Can you be claimed as a dependent?</a:t>
            </a:r>
          </a:p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Parent separated and filing separate returns?</a:t>
            </a:r>
          </a:p>
          <a:p>
            <a:pPr eaLnBrk="1" hangingPunct="1">
              <a:buFont typeface="Cambria" pitchFamily="18" charset="0"/>
              <a:buAutoNum type="arabicPeriod"/>
            </a:pPr>
            <a:r>
              <a:rPr lang="en-US" altLang="en-US" sz="2000" b="1" dirty="0">
                <a:latin typeface="Calibri" pitchFamily="34" charset="0"/>
              </a:rPr>
              <a:t>Did the child provide more than ½ of his own support?</a:t>
            </a:r>
          </a:p>
          <a:p>
            <a:pPr eaLnBrk="1" hangingPunct="1"/>
            <a:r>
              <a:rPr lang="en-US" altLang="en-US" sz="2000" b="1" dirty="0">
                <a:latin typeface="Calibri" pitchFamily="34" charset="0"/>
              </a:rPr>
              <a:t>Then, person is qualifying </a:t>
            </a:r>
          </a:p>
          <a:p>
            <a:pPr eaLnBrk="1" hangingPunct="1"/>
            <a:r>
              <a:rPr lang="en-US" altLang="en-US" sz="2000" b="1" dirty="0">
                <a:latin typeface="Calibri" pitchFamily="34" charset="0"/>
              </a:rPr>
              <a:t>person for all possible benefits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57400" y="427038"/>
            <a:ext cx="1989138" cy="18256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09800" y="914400"/>
            <a:ext cx="1858963" cy="85725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95400" y="1219200"/>
            <a:ext cx="2743200" cy="13970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1524000"/>
            <a:ext cx="1295400" cy="10001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7400" y="1828800"/>
            <a:ext cx="2011363" cy="29051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09800" y="2427288"/>
            <a:ext cx="1858963" cy="1111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3344863"/>
            <a:ext cx="1600200" cy="3127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57400" y="3886200"/>
            <a:ext cx="1981200" cy="7620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15" name="Straight Arrow Connector 13314"/>
          <p:cNvCxnSpPr/>
          <p:nvPr/>
        </p:nvCxnSpPr>
        <p:spPr>
          <a:xfrm flipV="1">
            <a:off x="3140075" y="4357688"/>
            <a:ext cx="889000" cy="333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22" name="Straight Arrow Connector 13321"/>
          <p:cNvCxnSpPr/>
          <p:nvPr/>
        </p:nvCxnSpPr>
        <p:spPr>
          <a:xfrm>
            <a:off x="3238500" y="4905375"/>
            <a:ext cx="820738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0" name="Rounded Rectangle 13339"/>
          <p:cNvSpPr/>
          <p:nvPr/>
        </p:nvSpPr>
        <p:spPr>
          <a:xfrm>
            <a:off x="4068763" y="4953000"/>
            <a:ext cx="2636837" cy="1463675"/>
          </a:xfrm>
          <a:prstGeom prst="roundRect">
            <a:avLst>
              <a:gd name="adj" fmla="val 17425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7067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2E949913-4660-45A5-9DBC-0E2C6CDDB403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63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34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If situation is not straight-forward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7168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C680DF8-820E-4BF2-A0B7-87670B63F56B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64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Follow the arrows to arrive at correct answer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82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7270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A7EE461-FB73-4E08-BEF4-42DFBA89A1CE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65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Child (John) is self-supporting (because he receives social security survivor benefits used for his support)</a:t>
            </a:r>
          </a:p>
        </p:txBody>
      </p:sp>
    </p:spTree>
    <p:extLst>
      <p:ext uri="{BB962C8B-B14F-4D97-AF65-F5344CB8AC3E}">
        <p14:creationId xmlns:p14="http://schemas.microsoft.com/office/powerpoint/2010/main" val="12409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9563"/>
            <a:ext cx="880110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263"/>
            <a:ext cx="7696200" cy="1074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Start with John as QC of parents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7374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1A1E3C9-B265-489E-9CFF-B677479D0D51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66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" y="1839913"/>
            <a:ext cx="0" cy="750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" y="2979738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3567113"/>
            <a:ext cx="0" cy="184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" y="3965575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" y="4922838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" y="54864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1565275"/>
            <a:ext cx="46482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Was John a US citizen or national or a resident alien of the US, Mexico or Canada for some part of the tax year?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1820863"/>
            <a:ext cx="4648200" cy="1939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Was John your son, daughter, stepchild, eligible foster child, brother, sister, half-brother, half-sister, stepbrother, stepsister, or a descendant of any of them?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2179638"/>
            <a:ext cx="4648200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Was John under age 19 at the end of the year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540000"/>
            <a:ext cx="46482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Was John younger than you?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800" y="2765425"/>
            <a:ext cx="48768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Except for temporary absences, did John live with you for more than half the year? (See exceptions for birth, death or kidnapping.)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9650" y="3170238"/>
            <a:ext cx="4324350" cy="2676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Is John the qualifying child for any other taxpayer? [i.e. Did John live with any other close relative (for example, parent, grandparent etc., aunt, uncle, older sibling)] for more than ½ the year? </a:t>
            </a:r>
          </a:p>
        </p:txBody>
      </p:sp>
    </p:spTree>
    <p:extLst>
      <p:ext uri="{BB962C8B-B14F-4D97-AF65-F5344CB8AC3E}">
        <p14:creationId xmlns:p14="http://schemas.microsoft.com/office/powerpoint/2010/main" val="13200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701800"/>
            <a:ext cx="8750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263"/>
            <a:ext cx="8355013" cy="1074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Continue with John as QC of parents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7476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83823F5A-1B8F-4EF2-A2DF-D8DCA6EB39A1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67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4813" y="1660525"/>
            <a:ext cx="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813" y="3819525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4813" y="4352925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4813" y="4733925"/>
            <a:ext cx="0" cy="1031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24425" y="2270125"/>
            <a:ext cx="3810000" cy="1939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Is John filing a MFJ tax return? [Answer “no” if filing only to get a refund of withholding or estimated tax paid.]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2640013"/>
            <a:ext cx="4208463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Can you, the taxpayer, be claimed as a dependent on anyone else’s return?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009900"/>
            <a:ext cx="437515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Are John’s parents divorced, legally separated or lived apart all last ½ of the year?</a:t>
            </a:r>
          </a:p>
        </p:txBody>
      </p:sp>
    </p:spTree>
    <p:extLst>
      <p:ext uri="{BB962C8B-B14F-4D97-AF65-F5344CB8AC3E}">
        <p14:creationId xmlns:p14="http://schemas.microsoft.com/office/powerpoint/2010/main" val="118490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1288"/>
            <a:ext cx="8782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55013" cy="1074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Continue with John as QC of parents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75787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684A740-BDCC-4098-9CBE-51E76C04C48E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68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78438" y="1665288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616450" y="1835150"/>
            <a:ext cx="1447800" cy="23764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2478088"/>
            <a:ext cx="3048000" cy="12001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Did John provide more than ½ his own support?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876800"/>
            <a:ext cx="72390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John is your qualifying child for earned income credit IF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400" b="1" dirty="0"/>
              <a:t>He is not married,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400" b="1" dirty="0"/>
              <a:t>Both you and he have valid SSNs, and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400" b="1" dirty="0"/>
              <a:t>You are not the qualifying child of another person.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400" y="1219200"/>
            <a:ext cx="0" cy="217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72400" y="1328738"/>
            <a:ext cx="457200" cy="1587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55013" cy="1074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Continue with John as QC of parents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7680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0843ABF-0392-4CD5-81FD-4968D62CC25D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69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00600"/>
            <a:ext cx="39624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But note: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b="1" dirty="0"/>
              <a:t>No head of household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b="1" dirty="0"/>
              <a:t>No dependency exemption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b="1" dirty="0"/>
              <a:t>No child tax credit, etc.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2875"/>
            <a:ext cx="8782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616450" y="1836738"/>
            <a:ext cx="1447800" cy="23780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68263"/>
            <a:ext cx="7391400" cy="10747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200" dirty="0" smtClean="0"/>
              <a:t>Personal Exemptions: Probe/Action</a:t>
            </a:r>
            <a:endParaRPr lang="en-US" altLang="en-US" sz="3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639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9D628423-EF07-4038-ADCE-F3EEF85CC276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7543800" y="228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6096000" y="762000"/>
            <a:ext cx="209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Pub 4012 – Page C-2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38251"/>
            <a:ext cx="7703134" cy="49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10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John as a non-dependent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NTTC Training – TY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07" y="1752605"/>
            <a:ext cx="5097780" cy="26289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33900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263"/>
            <a:ext cx="7696200" cy="1074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7885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6439A93A-7C90-4A57-845C-3026AA10EA13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71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Taxpayer (Tom) pays child support and pays for medical insurance for his child (Billy), but his ex-wife won’t sign Form 8332.</a:t>
            </a:r>
          </a:p>
        </p:txBody>
      </p:sp>
    </p:spTree>
    <p:extLst>
      <p:ext uri="{BB962C8B-B14F-4D97-AF65-F5344CB8AC3E}">
        <p14:creationId xmlns:p14="http://schemas.microsoft.com/office/powerpoint/2010/main" val="12099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7825"/>
            <a:ext cx="82296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263"/>
            <a:ext cx="7696200" cy="1074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Start with Billy as QC of Tom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7988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BF9A057-7679-4D01-8746-87153DE98281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72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1828800"/>
            <a:ext cx="0" cy="773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4063" y="29210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4063" y="35052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4063" y="38862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56200" y="4691063"/>
            <a:ext cx="12255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1524000"/>
            <a:ext cx="46482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Was Billy a US citizen or national or a resident alien of the US, Mexico or Canada for some part of the tax year?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1676400"/>
            <a:ext cx="4648200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Was Billy your son, daughter, stepchild, eligible foster child, brother, sister, half-brother, half-sister, stepbrother, stepsister, or a descendant of any of them?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2401888"/>
            <a:ext cx="4648200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Was Billy under age 19 at the end of the year?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2400" y="2601913"/>
            <a:ext cx="46482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Was Billy younger than you?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2733675"/>
            <a:ext cx="48006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Ask: Except for temporary absences, did Billy live with you for more than half the year? (See exceptions for birth, death or kidnapping.)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3195638"/>
            <a:ext cx="2971800" cy="46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Go to Page 2 Block A</a:t>
            </a:r>
          </a:p>
        </p:txBody>
      </p:sp>
    </p:spTree>
    <p:extLst>
      <p:ext uri="{BB962C8B-B14F-4D97-AF65-F5344CB8AC3E}">
        <p14:creationId xmlns:p14="http://schemas.microsoft.com/office/powerpoint/2010/main" val="34302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27188"/>
            <a:ext cx="86344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4379913"/>
            <a:ext cx="4267200" cy="1938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Do you have a written declaration (Form 8332 or similar document) signed by the custodial parent releasing the exemption for Billy?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191000"/>
            <a:ext cx="3429000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Does your divorce decree or separation agreement unconditionally allow you to claim Billy for tax purposes?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550" y="3917950"/>
            <a:ext cx="360045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Was Billy in the custody of one or both parents more than half the year?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660775"/>
            <a:ext cx="38100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Does Billy receive at least half his support from parents or their new spouses?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1887538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2471738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28702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2200" y="32258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8825" y="3649663"/>
            <a:ext cx="6397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0400" y="4632325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909" name="Rectangle 21"/>
          <p:cNvSpPr>
            <a:spLocks noChangeArrowheads="1"/>
          </p:cNvSpPr>
          <p:nvPr/>
        </p:nvSpPr>
        <p:spPr bwMode="auto">
          <a:xfrm>
            <a:off x="381000" y="3810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23263C"/>
                </a:solidFill>
                <a:latin typeface="Cambria" pitchFamily="18" charset="0"/>
              </a:rPr>
              <a:t>Continue in Block A (Billy as QC of Tom)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67600" y="4097338"/>
            <a:ext cx="1409700" cy="1439862"/>
          </a:xfrm>
          <a:prstGeom prst="roundRect">
            <a:avLst>
              <a:gd name="adj" fmla="val 218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50" y="1949450"/>
            <a:ext cx="36576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Are you the noncustodial parent?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2133600"/>
            <a:ext cx="3657600" cy="2308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/>
              <a:t>Were the parents divorced or legally separated, had a separate maintenance agreement, or did not live together during the last ½ of the year?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0" y="1554163"/>
            <a:ext cx="3478213" cy="1785937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</a:rPr>
              <a:t>Do not include Billy </a:t>
            </a:r>
            <a:r>
              <a:rPr lang="en-US" sz="2000" b="1" dirty="0" smtClean="0">
                <a:solidFill>
                  <a:schemeClr val="tx1"/>
                </a:solidFill>
              </a:rPr>
              <a:t>as Dependent or Nondependent, </a:t>
            </a:r>
            <a:r>
              <a:rPr lang="en-US" sz="2000" b="1" dirty="0">
                <a:solidFill>
                  <a:schemeClr val="tx1"/>
                </a:solidFill>
              </a:rPr>
              <a:t>but do include his medical expenses on Sch 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0915" name="Slide Number Placeholder 1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F6DC70-5CC7-45FE-B527-5815271797D5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73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6" grpId="0" animBg="1"/>
      <p:bldP spid="4" grpId="0" animBg="1"/>
      <p:bldP spid="23" grpId="0" animBg="1"/>
      <p:bldP spid="2" grpId="0" animBg="1"/>
      <p:bldP spid="3" grpId="0" animBg="1"/>
      <p:bldP spid="2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Billy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192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D67D251-672C-47EF-8C30-46014390A4B8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74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2"/>
          </p:nvPr>
        </p:nvSpPr>
        <p:spPr>
          <a:xfrm>
            <a:off x="533400" y="1676400"/>
            <a:ext cx="81534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3600" dirty="0" smtClean="0"/>
              <a:t>Claim on Sch A Medical Deductions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331720"/>
            <a:ext cx="4572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/>
              <a:t>Problem #8</a:t>
            </a:r>
            <a:endParaRPr lang="en-US" alt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294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C9CF5FF-8127-4568-9530-C5D7B9C95D5C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75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eaLnBrk="1" hangingPunct="1"/>
            <a:r>
              <a:rPr lang="en-US" altLang="en-US" sz="3600" dirty="0" smtClean="0"/>
              <a:t>Jennifer, age 25, is a full-time student who lived at home with her parents all year</a:t>
            </a:r>
          </a:p>
          <a:p>
            <a:pPr marL="457200" indent="-457200" eaLnBrk="1" hangingPunct="1"/>
            <a:r>
              <a:rPr lang="en-US" altLang="en-US" sz="3600" dirty="0" smtClean="0"/>
              <a:t>Jennifer made $3,000 and her parents provided over half of her support</a:t>
            </a:r>
          </a:p>
          <a:p>
            <a:pPr marL="457200" indent="-457200" eaLnBrk="1" hangingPunct="1"/>
            <a:r>
              <a:rPr lang="en-US" altLang="en-US" sz="3600" dirty="0" smtClean="0"/>
              <a:t>Can Jennifer's parents claim her as a dependent?</a:t>
            </a:r>
          </a:p>
        </p:txBody>
      </p:sp>
    </p:spTree>
    <p:extLst>
      <p:ext uri="{BB962C8B-B14F-4D97-AF65-F5344CB8AC3E}">
        <p14:creationId xmlns:p14="http://schemas.microsoft.com/office/powerpoint/2010/main" val="3268379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 8 Answer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397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2875588-3A14-46CB-AFAF-533794DB9959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76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Is Jennifer a Qualifying Child?</a:t>
            </a:r>
            <a:endParaRPr lang="en-US" altLang="en-US" sz="1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	NO </a:t>
            </a:r>
            <a:r>
              <a:rPr lang="en-US" altLang="en-US" dirty="0" smtClean="0"/>
              <a:t>– She satisfies the residency and relationship tests, but not the age test</a:t>
            </a:r>
          </a:p>
          <a:p>
            <a:pPr eaLnBrk="1" hangingPunct="1"/>
            <a:r>
              <a:rPr lang="en-US" altLang="en-US" dirty="0" smtClean="0"/>
              <a:t>If Jennifer is not a Qualifying Child, is she a Qualifying Relative?</a:t>
            </a:r>
          </a:p>
        </p:txBody>
      </p:sp>
    </p:spTree>
    <p:extLst>
      <p:ext uri="{BB962C8B-B14F-4D97-AF65-F5344CB8AC3E}">
        <p14:creationId xmlns:p14="http://schemas.microsoft.com/office/powerpoint/2010/main" val="242488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#8 Answer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499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7AF394A7-D98D-4B66-8431-4E2BF169907D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77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600" dirty="0" smtClean="0"/>
              <a:t>Is Jennifer a Qualifying Relative?</a:t>
            </a:r>
          </a:p>
          <a:p>
            <a:pPr eaLnBrk="1" hangingPunct="1">
              <a:buClr>
                <a:schemeClr val="accent2">
                  <a:lumMod val="50000"/>
                </a:schemeClr>
              </a:buClr>
              <a:buFont typeface="Calibri" pitchFamily="34" charset="0"/>
              <a:buNone/>
            </a:pPr>
            <a:r>
              <a:rPr lang="en-US" altLang="en-US" sz="3600" dirty="0" smtClean="0">
                <a:solidFill>
                  <a:srgbClr val="0000FF"/>
                </a:solidFill>
              </a:rPr>
              <a:t>	YES</a:t>
            </a:r>
          </a:p>
          <a:p>
            <a:pPr lvl="1"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She is their daughter</a:t>
            </a:r>
          </a:p>
          <a:p>
            <a:pPr lvl="1"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She earned less than $4,050</a:t>
            </a:r>
          </a:p>
          <a:p>
            <a:pPr lvl="1"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Parents provided &gt;50% support</a:t>
            </a:r>
          </a:p>
          <a:p>
            <a:pPr lvl="1"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Not the Qualifying Child of anyone</a:t>
            </a:r>
          </a:p>
          <a:p>
            <a:pPr lvl="1" eaLnBrk="1" hangingPunct="1">
              <a:buClr>
                <a:schemeClr val="accent2">
                  <a:lumMod val="50000"/>
                </a:schemeClr>
              </a:buClr>
            </a:pPr>
            <a:r>
              <a:rPr lang="en-US" altLang="en-US" sz="3200" dirty="0" smtClean="0"/>
              <a:t>Can be claimed if all other tests met</a:t>
            </a:r>
          </a:p>
        </p:txBody>
      </p:sp>
    </p:spTree>
    <p:extLst>
      <p:ext uri="{BB962C8B-B14F-4D97-AF65-F5344CB8AC3E}">
        <p14:creationId xmlns:p14="http://schemas.microsoft.com/office/powerpoint/2010/main" val="21606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602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B7F8ECC5-67AB-48DA-AA7C-7345A05562F2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78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600" dirty="0" smtClean="0"/>
              <a:t>Stacy has a son, Ben, age 14, and they lived with Stacy's boyfriend, Bob (who is not Ben's father) all year</a:t>
            </a:r>
          </a:p>
          <a:p>
            <a:pPr eaLnBrk="1" hangingPunct="1"/>
            <a:r>
              <a:rPr lang="en-US" altLang="en-US" sz="3600" dirty="0" smtClean="0"/>
              <a:t>Stacy earned $7,000 and Bob earned $50,000</a:t>
            </a:r>
          </a:p>
          <a:p>
            <a:pPr eaLnBrk="1" hangingPunct="1"/>
            <a:r>
              <a:rPr lang="en-US" altLang="en-US" sz="3600" dirty="0" smtClean="0"/>
              <a:t>Can Bob claim Ben as a dependent?</a:t>
            </a:r>
          </a:p>
        </p:txBody>
      </p:sp>
    </p:spTree>
    <p:extLst>
      <p:ext uri="{BB962C8B-B14F-4D97-AF65-F5344CB8AC3E}">
        <p14:creationId xmlns:p14="http://schemas.microsoft.com/office/powerpoint/2010/main" val="3061965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 #9 – Answers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704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09F52A9D-84BC-4340-9DAA-D01D522FD8C8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79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alibri" pitchFamily="34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NO</a:t>
            </a:r>
            <a:r>
              <a:rPr lang="en-US" dirty="0"/>
              <a:t> </a:t>
            </a:r>
            <a:r>
              <a:rPr lang="en-US" dirty="0" smtClean="0"/>
              <a:t>– If Stacy files a return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en-US" dirty="0" smtClean="0"/>
              <a:t>Ben would be a Qualifying Child of Stacy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alibri" pitchFamily="34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YES</a:t>
            </a:r>
            <a:r>
              <a:rPr lang="en-US" dirty="0"/>
              <a:t> </a:t>
            </a:r>
            <a:r>
              <a:rPr lang="en-US" dirty="0" smtClean="0"/>
              <a:t>– If Stacy does not file a return OR files ONLY to get a refund of withholding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en-US" dirty="0" smtClean="0"/>
              <a:t>Ben could be a Qualifying Relative Dependent of Stacy’s boyfriend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en-US" dirty="0" smtClean="0"/>
              <a:t>It might be more beneficial, however, for Stacy to file for EIC</a:t>
            </a:r>
          </a:p>
        </p:txBody>
      </p:sp>
    </p:spTree>
    <p:extLst>
      <p:ext uri="{BB962C8B-B14F-4D97-AF65-F5344CB8AC3E}">
        <p14:creationId xmlns:p14="http://schemas.microsoft.com/office/powerpoint/2010/main" val="1052540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Exemptions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1741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3702CCA1-C6FF-4D5D-887A-AAF9C75F76F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88082" name="Rectangle 18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One for taxpayer and one for spouse when filing jointly</a:t>
            </a:r>
          </a:p>
          <a:p>
            <a:r>
              <a:rPr lang="en-US" altLang="en-US" dirty="0" smtClean="0"/>
              <a:t>Taxpayer or spouse is ineligible if another can claim him/her as a dependent</a:t>
            </a:r>
            <a:endParaRPr lang="en-US" altLang="en-US" dirty="0" smtClean="0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8001000" y="4114800"/>
            <a:ext cx="3048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200400" y="4724400"/>
            <a:ext cx="6858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4" name="Picture 9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44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08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Verify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806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EA75B72-AB47-4F07-B442-0131D5454C11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80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12925"/>
            <a:ext cx="7391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Counselors have updated </a:t>
            </a:r>
            <a:r>
              <a:rPr lang="en-US" altLang="en-US" dirty="0"/>
              <a:t>l</a:t>
            </a:r>
            <a:r>
              <a:rPr lang="en-US" altLang="en-US" dirty="0" smtClean="0"/>
              <a:t>aminated tri-fold </a:t>
            </a:r>
          </a:p>
          <a:p>
            <a:pPr eaLnBrk="1" hangingPunct="1"/>
            <a:r>
              <a:rPr lang="en-US" altLang="en-US" dirty="0" smtClean="0"/>
              <a:t>Or they have manually made the minor edits to their older version of the tool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Can also print from OSHC</a:t>
            </a:r>
          </a:p>
        </p:txBody>
      </p:sp>
    </p:spTree>
    <p:extLst>
      <p:ext uri="{BB962C8B-B14F-4D97-AF65-F5344CB8AC3E}">
        <p14:creationId xmlns:p14="http://schemas.microsoft.com/office/powerpoint/2010/main" val="97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Multiple Uses of Dependent Info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8909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1E7343B-4CFB-485A-BF56-0790E49CC512}" type="slidenum">
              <a:rPr lang="en-US" altLang="en-US" smtClean="0"/>
              <a:pPr/>
              <a:t>81</a:t>
            </a:fld>
            <a:endParaRPr lang="en-US" altLang="en-US" dirty="0"/>
          </a:p>
        </p:txBody>
      </p:sp>
      <p:sp>
        <p:nvSpPr>
          <p:cNvPr id="89091" name="Rectangle 17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mtClean="0"/>
              <a:t>Dependent</a:t>
            </a:r>
          </a:p>
          <a:p>
            <a:r>
              <a:rPr lang="en-US" altLang="en-US" smtClean="0"/>
              <a:t>Dependent care</a:t>
            </a:r>
          </a:p>
          <a:p>
            <a:r>
              <a:rPr lang="en-US" altLang="en-US" smtClean="0"/>
              <a:t>Earned Income Credit</a:t>
            </a:r>
          </a:p>
          <a:p>
            <a:r>
              <a:rPr lang="en-US" altLang="en-US" smtClean="0"/>
              <a:t>Child Tax Credit</a:t>
            </a:r>
          </a:p>
          <a:p>
            <a:r>
              <a:rPr lang="en-US" altLang="en-US" smtClean="0"/>
              <a:t>Education Credit</a:t>
            </a:r>
          </a:p>
          <a:p>
            <a:r>
              <a:rPr lang="en-US" altLang="en-US" smtClean="0"/>
              <a:t>Premium Tax Credit</a:t>
            </a:r>
          </a:p>
          <a:p>
            <a:r>
              <a:rPr lang="en-US" altLang="en-US" smtClean="0"/>
              <a:t>Medical expenses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762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Review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9011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02033B8A-4E0F-4226-A1F7-20B52B157AA3}" type="slidenum">
              <a:rPr lang="en-US" altLang="en-US" smtClean="0"/>
              <a:pPr/>
              <a:t>82</a:t>
            </a:fld>
            <a:endParaRPr lang="en-US" alt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Confirm that everyone who lived with taxpayer or who was supported by taxpayer </a:t>
            </a:r>
            <a:r>
              <a:rPr lang="en-US" altLang="en-US" u="sng" dirty="0" smtClean="0"/>
              <a:t>is listed </a:t>
            </a:r>
            <a:r>
              <a:rPr lang="en-US" altLang="en-US" dirty="0" smtClean="0"/>
              <a:t>on Intake/Interview Sheet</a:t>
            </a:r>
          </a:p>
          <a:p>
            <a:pPr lvl="1"/>
            <a:r>
              <a:rPr lang="en-US" altLang="en-US" dirty="0" smtClean="0"/>
              <a:t>Determine if dependent or non-dependent is eligible for EIC, DC, or other benefits</a:t>
            </a:r>
            <a:endParaRPr lang="en-US" altLang="en-US" dirty="0" smtClean="0"/>
          </a:p>
        </p:txBody>
      </p:sp>
      <p:pic>
        <p:nvPicPr>
          <p:cNvPr id="90116" name="Picture 4" descr="C:\Users\McHugh\AppData\Local\Microsoft\Windows\Temporary Internet Files\Content.IE5\B5UKARFG\MC9002404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0" y="2286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Exit Interview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9114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5C85307C-7D14-4185-A2B8-7BDEB1643D67}" type="slidenum">
              <a:rPr lang="en-US" altLang="en-US" smtClean="0"/>
              <a:pPr/>
              <a:t>83</a:t>
            </a:fld>
            <a:endParaRPr lang="en-US" altLang="en-US" dirty="0"/>
          </a:p>
        </p:txBody>
      </p:sp>
      <p:sp>
        <p:nvSpPr>
          <p:cNvPr id="91139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May need to</a:t>
            </a:r>
          </a:p>
          <a:p>
            <a:pPr lvl="1"/>
            <a:r>
              <a:rPr lang="en-US" altLang="en-US" smtClean="0"/>
              <a:t>Review who is or is not dependent and why</a:t>
            </a:r>
          </a:p>
          <a:p>
            <a:pPr lvl="1"/>
            <a:r>
              <a:rPr lang="en-US" altLang="en-US" smtClean="0"/>
              <a:t>Explain benefits </a:t>
            </a:r>
            <a:br>
              <a:rPr lang="en-US" altLang="en-US" smtClean="0"/>
            </a:br>
            <a:endParaRPr lang="en-US" altLang="en-US" smtClean="0"/>
          </a:p>
          <a:p>
            <a:endParaRPr lang="en-US" altLang="en-US" dirty="0" smtClean="0"/>
          </a:p>
        </p:txBody>
      </p:sp>
      <p:pic>
        <p:nvPicPr>
          <p:cNvPr id="91140" name="Picture 4" descr="C:\Users\McHugh\AppData\Local\Microsoft\Windows\Temporary Internet Files\Content.IE5\U0SQQM5R\MC9002953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28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9216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7FA597CD-F8E1-4F29-9397-81D8D67D36CC}" type="slidenum">
              <a:rPr lang="en-US" altLang="en-US" smtClean="0"/>
              <a:pPr/>
              <a:t>84</a:t>
            </a:fld>
            <a:endParaRPr lang="en-US" altLang="en-US" dirty="0"/>
          </a:p>
        </p:txBody>
      </p:sp>
      <p:sp>
        <p:nvSpPr>
          <p:cNvPr id="92163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Pub 4012 Tab C</a:t>
            </a:r>
          </a:p>
          <a:p>
            <a:pPr lvl="1"/>
            <a:r>
              <a:rPr lang="en-US" altLang="en-US" dirty="0" smtClean="0"/>
              <a:t>If you have questions</a:t>
            </a:r>
          </a:p>
          <a:p>
            <a:pPr lvl="1"/>
            <a:r>
              <a:rPr lang="en-US" altLang="en-US" dirty="0" smtClean="0"/>
              <a:t>Multiple support</a:t>
            </a:r>
          </a:p>
          <a:p>
            <a:pPr lvl="1"/>
            <a:r>
              <a:rPr lang="en-US" altLang="en-US" dirty="0" smtClean="0"/>
              <a:t>Divorced or separated parents</a:t>
            </a:r>
          </a:p>
          <a:p>
            <a:pPr lvl="1"/>
            <a:r>
              <a:rPr lang="en-US" altLang="en-US" dirty="0" smtClean="0"/>
              <a:t>Read table footnotes for exceptions</a:t>
            </a:r>
          </a:p>
          <a:p>
            <a:r>
              <a:rPr lang="en-US" altLang="en-US" dirty="0" smtClean="0"/>
              <a:t>Dependency is usually obvious – but not always!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3527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68263"/>
            <a:ext cx="7391400" cy="1074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Exemptions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3192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659315F5-21C3-4CC0-AB52-3C014B6E8362}" type="slidenum">
              <a:rPr lang="en-US" altLang="en-US">
                <a:solidFill>
                  <a:srgbClr val="474B78"/>
                </a:solidFill>
                <a:latin typeface="Calibri" pitchFamily="34" charset="0"/>
              </a:rPr>
              <a:pPr/>
              <a:t>85</a:t>
            </a:fld>
            <a:endParaRPr lang="en-US" altLang="en-US" dirty="0">
              <a:solidFill>
                <a:srgbClr val="474B78"/>
              </a:solidFill>
              <a:latin typeface="Calibri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24000" y="2420938"/>
            <a:ext cx="2090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5334000" y="4724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itchFamily="34" charset="0"/>
              </a:rPr>
              <a:t>Comments…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800600" y="36576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There goes the last dependent?</a:t>
            </a:r>
          </a:p>
        </p:txBody>
      </p:sp>
      <p:pic>
        <p:nvPicPr>
          <p:cNvPr id="93190" name="Picture 15" descr="MPj041174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600200"/>
            <a:ext cx="12985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7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Exemptions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 2016</a:t>
            </a:r>
            <a:endParaRPr lang="en-US" dirty="0"/>
          </a:p>
        </p:txBody>
      </p:sp>
      <p:sp>
        <p:nvSpPr>
          <p:cNvPr id="1843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E995AA65-FFA3-49C2-B766-984F0FCFCFB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88082" name="Rectangle 18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Widow/er can file MFJ and claim two personal exemptions in year of spouse’s death</a:t>
            </a:r>
          </a:p>
          <a:p>
            <a:pPr lvl="1"/>
            <a:r>
              <a:rPr lang="en-US" smtClean="0"/>
              <a:t>If not remarried by 12/31</a:t>
            </a:r>
          </a:p>
          <a:p>
            <a:pPr lvl="1"/>
            <a:r>
              <a:rPr lang="en-US" smtClean="0"/>
              <a:t>If not divorced or legally separated on date of death</a:t>
            </a:r>
          </a:p>
          <a:p>
            <a:r>
              <a:rPr lang="en-US" smtClean="0"/>
              <a:t>MFS can claim spouse – If no gross income and not dependent of another taxpayer</a:t>
            </a:r>
            <a:endParaRPr lang="en-US" dirty="0" smtClean="0"/>
          </a:p>
        </p:txBody>
      </p:sp>
      <p:pic>
        <p:nvPicPr>
          <p:cNvPr id="18436" name="Picture 9" descr="cid:image005.png@01CEAD7B.7EC49C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44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8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2" grpId="0" build="p"/>
    </p:bldLst>
  </p:timing>
</p:sld>
</file>

<file path=ppt/theme/theme1.xml><?xml version="1.0" encoding="utf-8"?>
<a:theme xmlns:a="http://schemas.openxmlformats.org/drawingml/2006/main" name="~NTTC 2016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E0A52EE1-7FAB-4AE9-8540-7668D78AFE4F}" vid="{E648C534-2353-40BD-9430-16199884EA36}"/>
    </a:ext>
  </a:extLst>
</a:theme>
</file>

<file path=ppt/theme/theme2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4951</Words>
  <Application>Microsoft Office PowerPoint</Application>
  <PresentationFormat>On-screen Show (4:3)</PresentationFormat>
  <Paragraphs>719</Paragraphs>
  <Slides>85</Slides>
  <Notes>85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3" baseType="lpstr">
      <vt:lpstr>Arial</vt:lpstr>
      <vt:lpstr>Calibri</vt:lpstr>
      <vt:lpstr>Cambria</vt:lpstr>
      <vt:lpstr>Courier New</vt:lpstr>
      <vt:lpstr>Verdana</vt:lpstr>
      <vt:lpstr>Wingdings</vt:lpstr>
      <vt:lpstr>~NTTC 2016 Template</vt:lpstr>
      <vt:lpstr>NTTC</vt:lpstr>
      <vt:lpstr>Exemptions</vt:lpstr>
      <vt:lpstr>Caution!</vt:lpstr>
      <vt:lpstr>Terms</vt:lpstr>
      <vt:lpstr>Exemptions</vt:lpstr>
      <vt:lpstr>Intake/Interview</vt:lpstr>
      <vt:lpstr>Note…</vt:lpstr>
      <vt:lpstr>Personal Exemptions: Probe/Action</vt:lpstr>
      <vt:lpstr>Personal Exemptions</vt:lpstr>
      <vt:lpstr>Personal Exemptions</vt:lpstr>
      <vt:lpstr>Personal Exemptions</vt:lpstr>
      <vt:lpstr>Dependent Exemptions</vt:lpstr>
      <vt:lpstr>Dependent Exemption</vt:lpstr>
      <vt:lpstr>Intake and Interview</vt:lpstr>
      <vt:lpstr>Dependency Exemption Rules </vt:lpstr>
      <vt:lpstr>General Rules </vt:lpstr>
      <vt:lpstr>Tests to be a Qualifying Child</vt:lpstr>
      <vt:lpstr>Terms</vt:lpstr>
      <vt:lpstr>Terms cont.</vt:lpstr>
      <vt:lpstr>Terms cont.</vt:lpstr>
      <vt:lpstr>Terms cont.</vt:lpstr>
      <vt:lpstr>Tests to be a  Qualifying Relative</vt:lpstr>
      <vt:lpstr>Tests to be a Qualifying Relative</vt:lpstr>
      <vt:lpstr>Special Attention</vt:lpstr>
      <vt:lpstr>Form 2120 – Multiple Support Agreement</vt:lpstr>
      <vt:lpstr>QC of More Than One Taxpayer</vt:lpstr>
      <vt:lpstr>QC of More Than One TP  cont.</vt:lpstr>
      <vt:lpstr>Uniform Definition of a QC</vt:lpstr>
      <vt:lpstr>Child of Separated Parents</vt:lpstr>
      <vt:lpstr>Child of Separated Parents</vt:lpstr>
      <vt:lpstr>Child of Separated Parents</vt:lpstr>
      <vt:lpstr>Child of Separated Parents</vt:lpstr>
      <vt:lpstr>Terms cont.</vt:lpstr>
      <vt:lpstr>Problem #1</vt:lpstr>
      <vt:lpstr>Problem #1 cont.</vt:lpstr>
      <vt:lpstr>Definition of Support </vt:lpstr>
      <vt:lpstr>Support – Pub 4012: Tab C</vt:lpstr>
      <vt:lpstr>Support – Form 8332</vt:lpstr>
      <vt:lpstr>Support</vt:lpstr>
      <vt:lpstr>Multiple Support</vt:lpstr>
      <vt:lpstr>Problem #2</vt:lpstr>
      <vt:lpstr>Problem #2, Continued</vt:lpstr>
      <vt:lpstr>Problem #3</vt:lpstr>
      <vt:lpstr>Problem #4</vt:lpstr>
      <vt:lpstr>Problem #5</vt:lpstr>
      <vt:lpstr>Tax Law Summary</vt:lpstr>
      <vt:lpstr>Intake and Interview</vt:lpstr>
      <vt:lpstr>Dependents In TaxSlayer 1 CTC, 2 CDC, and 3 EIC</vt:lpstr>
      <vt:lpstr>Entering Dependent / Qualifying Child Information in TaxSlayer</vt:lpstr>
      <vt:lpstr>Dependents In TaxSlayer</vt:lpstr>
      <vt:lpstr>Qualifying Child Tri-Fold</vt:lpstr>
      <vt:lpstr>Qualifying Child Tri-Fold</vt:lpstr>
      <vt:lpstr>Read the Introductory Page</vt:lpstr>
      <vt:lpstr>Start with Qualifying Child Chart </vt:lpstr>
      <vt:lpstr>Use the Child’s Name</vt:lpstr>
      <vt:lpstr>Follow the arrows</vt:lpstr>
      <vt:lpstr>Box 3</vt:lpstr>
      <vt:lpstr>Follow the arrows</vt:lpstr>
      <vt:lpstr>Blue boxes</vt:lpstr>
      <vt:lpstr>Repeat for Other Children</vt:lpstr>
      <vt:lpstr>Start with the Middle Generation</vt:lpstr>
      <vt:lpstr>Start with Qualifying Child Chart</vt:lpstr>
      <vt:lpstr>It looks very complicated, but...</vt:lpstr>
      <vt:lpstr>PowerPoint Presentation</vt:lpstr>
      <vt:lpstr>If situation is not straight-forward</vt:lpstr>
      <vt:lpstr>Problem #6</vt:lpstr>
      <vt:lpstr>Start with John as QC of parents</vt:lpstr>
      <vt:lpstr>Continue with John as QC of parents</vt:lpstr>
      <vt:lpstr>Continue with John as QC of parents</vt:lpstr>
      <vt:lpstr>Continue with John as QC of parents</vt:lpstr>
      <vt:lpstr>Enter John as a non-dependent</vt:lpstr>
      <vt:lpstr>Problem #7</vt:lpstr>
      <vt:lpstr>Start with Billy as QC of Tom</vt:lpstr>
      <vt:lpstr>PowerPoint Presentation</vt:lpstr>
      <vt:lpstr>Billy</vt:lpstr>
      <vt:lpstr>Problem #8</vt:lpstr>
      <vt:lpstr>Problem # 8 Answer</vt:lpstr>
      <vt:lpstr>Problem #8 Answer</vt:lpstr>
      <vt:lpstr>Problem #9</vt:lpstr>
      <vt:lpstr>Problem #9 – Answers</vt:lpstr>
      <vt:lpstr>Verify</vt:lpstr>
      <vt:lpstr>Multiple Uses of Dependent Info</vt:lpstr>
      <vt:lpstr>Quality Review</vt:lpstr>
      <vt:lpstr>Exit Interview</vt:lpstr>
      <vt:lpstr>Summary</vt:lpstr>
      <vt:lpstr>Exemptions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2016-12-18T23:50:17Z</dcterms:created>
  <dcterms:modified xsi:type="dcterms:W3CDTF">2016-12-19T00:20:41Z</dcterms:modified>
</cp:coreProperties>
</file>